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70" r:id="rId3"/>
    <p:sldId id="284" r:id="rId4"/>
    <p:sldId id="271" r:id="rId5"/>
    <p:sldId id="272" r:id="rId6"/>
    <p:sldId id="280" r:id="rId7"/>
    <p:sldId id="273" r:id="rId8"/>
    <p:sldId id="281" r:id="rId9"/>
    <p:sldId id="274" r:id="rId10"/>
    <p:sldId id="275" r:id="rId11"/>
    <p:sldId id="276" r:id="rId12"/>
    <p:sldId id="278" r:id="rId13"/>
    <p:sldId id="277" r:id="rId14"/>
    <p:sldId id="279" r:id="rId15"/>
    <p:sldId id="286" r:id="rId16"/>
    <p:sldId id="287"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6666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redo\AppData\Local\Temp\pid-8496\Accidents%20v&#233;los%202013%20&#224;%202024-L&#233;on.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fredo\AppData\Local\Temp\pid-8496\Accidents%20v&#233;los%202013%20&#224;%202024-L&#233;on.xls"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redo\AppData\Local\Temp\pid-8496\Accidents%20v&#233;los%202013%20&#224;%202024-L&#233;on.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fredo\AppData\Local\Temp\pid-8496\Accidents%20v&#233;los%202013%20&#224;%202024-L&#233;on.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fredo\AppData\Local\Temp\pid-8496\Accidents%20v&#233;los%202013%20&#224;%202024-L&#233;on.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fredo\AppData\Local\Temp\pid-8496\Accidents%20v&#233;los%202013%20&#224;%202024-L&#233;on.xls"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fredo\AppData\Local\Temp\pid-8496\Accidents%20v&#233;los%202013%20&#224;%202024-L&#233;on.xls"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fredo\AppData\Local\Temp\pid-8496\Accidents%20v&#233;los%202013%20&#224;%202024-L&#233;on.xls"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fredo\AppData\Local\Temp\pid-8496\Accidents%20v&#233;los%202013%20&#224;%202024-L&#233;on.xls"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fredo\AppData\Local\Temp\pid-8496\Accidents%20v&#233;los%202013%20&#224;%202024-L&#233;on.xls"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fr-FR" sz="1800" dirty="0"/>
              <a:t>Pratique 2023</a:t>
            </a:r>
          </a:p>
        </c:rich>
      </c:tx>
      <c:layout>
        <c:manualLayout>
          <c:xMode val="edge"/>
          <c:yMode val="edge"/>
          <c:x val="0.32059711286089237"/>
          <c:y val="5.0925925925925923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autoTitleDeleted val="0"/>
    <c:plotArea>
      <c:layout/>
      <c:pieChart>
        <c:varyColors val="1"/>
        <c:ser>
          <c:idx val="0"/>
          <c:order val="0"/>
          <c:dPt>
            <c:idx val="0"/>
            <c:bubble3D val="0"/>
            <c:explosion val="13"/>
            <c:spPr>
              <a:solidFill>
                <a:schemeClr val="accent1"/>
              </a:solidFill>
              <a:ln w="19050">
                <a:solidFill>
                  <a:schemeClr val="lt1"/>
                </a:solidFill>
              </a:ln>
              <a:effectLst/>
            </c:spPr>
            <c:extLst>
              <c:ext xmlns:c16="http://schemas.microsoft.com/office/drawing/2014/chart" uri="{C3380CC4-5D6E-409C-BE32-E72D297353CC}">
                <c16:uniqueId val="{00000001-2696-47F0-8344-B46858F318EC}"/>
              </c:ext>
            </c:extLst>
          </c:dPt>
          <c:dPt>
            <c:idx val="1"/>
            <c:bubble3D val="0"/>
            <c:explosion val="5"/>
            <c:spPr>
              <a:solidFill>
                <a:schemeClr val="accent2"/>
              </a:solidFill>
              <a:ln w="19050">
                <a:solidFill>
                  <a:schemeClr val="lt1"/>
                </a:solidFill>
              </a:ln>
              <a:effectLst/>
            </c:spPr>
            <c:extLst>
              <c:ext xmlns:c16="http://schemas.microsoft.com/office/drawing/2014/chart" uri="{C3380CC4-5D6E-409C-BE32-E72D297353CC}">
                <c16:uniqueId val="{00000003-2696-47F0-8344-B46858F318E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696-47F0-8344-B46858F318EC}"/>
              </c:ext>
            </c:extLst>
          </c:dPt>
          <c:dLbls>
            <c:dLbl>
              <c:idx val="0"/>
              <c:layout>
                <c:manualLayout>
                  <c:x val="-6.269181977252844E-2"/>
                  <c:y val="-0.194683216681248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96-47F0-8344-B46858F318EC}"/>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 Récap Accidents 2013 à 2024'!$H$57:$J$58</c:f>
              <c:multiLvlStrCache>
                <c:ptCount val="3"/>
                <c:lvl>
                  <c:pt idx="0">
                    <c:v>Route</c:v>
                  </c:pt>
                  <c:pt idx="1">
                    <c:v>VTT</c:v>
                  </c:pt>
                  <c:pt idx="2">
                    <c:v>Marche</c:v>
                  </c:pt>
                </c:lvl>
                <c:lvl>
                  <c:pt idx="0">
                    <c:v>Pratique</c:v>
                  </c:pt>
                </c:lvl>
              </c:multiLvlStrCache>
            </c:multiLvlStrRef>
          </c:cat>
          <c:val>
            <c:numRef>
              <c:f>' Récap Accidents 2013 à 2024'!$H$59:$J$59</c:f>
              <c:numCache>
                <c:formatCode>General</c:formatCode>
                <c:ptCount val="3"/>
                <c:pt idx="0">
                  <c:v>50</c:v>
                </c:pt>
                <c:pt idx="1">
                  <c:v>5</c:v>
                </c:pt>
              </c:numCache>
            </c:numRef>
          </c:val>
          <c:extLst>
            <c:ext xmlns:c16="http://schemas.microsoft.com/office/drawing/2014/chart" uri="{C3380CC4-5D6E-409C-BE32-E72D297353CC}">
              <c16:uniqueId val="{00000006-2696-47F0-8344-B46858F318E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fr-FR" sz="2000">
                <a:latin typeface="Arial" panose="020B0604020202020204" pitchFamily="34" charset="0"/>
                <a:cs typeface="Arial" panose="020B0604020202020204" pitchFamily="34" charset="0"/>
              </a:rPr>
              <a:t>Causes 2024</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autoTitleDeleted val="0"/>
    <c:plotArea>
      <c:layout/>
      <c:pieChart>
        <c:varyColors val="1"/>
        <c:ser>
          <c:idx val="0"/>
          <c:order val="0"/>
          <c:dPt>
            <c:idx val="0"/>
            <c:bubble3D val="0"/>
            <c:explosion val="9"/>
            <c:spPr>
              <a:solidFill>
                <a:srgbClr val="FF66FF"/>
              </a:solidFill>
              <a:ln w="19050">
                <a:solidFill>
                  <a:schemeClr val="lt1"/>
                </a:solidFill>
              </a:ln>
              <a:effectLst/>
            </c:spPr>
            <c:extLst>
              <c:ext xmlns:c16="http://schemas.microsoft.com/office/drawing/2014/chart" uri="{C3380CC4-5D6E-409C-BE32-E72D297353CC}">
                <c16:uniqueId val="{00000001-97B4-4BE8-A776-4FF0E9FF494B}"/>
              </c:ext>
            </c:extLst>
          </c:dPt>
          <c:dPt>
            <c:idx val="1"/>
            <c:bubble3D val="0"/>
            <c:explosion val="6"/>
            <c:spPr>
              <a:solidFill>
                <a:srgbClr val="6666FF"/>
              </a:solidFill>
              <a:ln w="19050">
                <a:solidFill>
                  <a:schemeClr val="lt1"/>
                </a:solidFill>
              </a:ln>
              <a:effectLst/>
            </c:spPr>
            <c:extLst>
              <c:ext xmlns:c16="http://schemas.microsoft.com/office/drawing/2014/chart" uri="{C3380CC4-5D6E-409C-BE32-E72D297353CC}">
                <c16:uniqueId val="{00000003-97B4-4BE8-A776-4FF0E9FF494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7B4-4BE8-A776-4FF0E9FF494B}"/>
              </c:ext>
            </c:extLst>
          </c:dPt>
          <c:dLbls>
            <c:dLbl>
              <c:idx val="0"/>
              <c:layout>
                <c:manualLayout>
                  <c:x val="-0.11948621381178888"/>
                  <c:y val="2.53803546269330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B4-4BE8-A776-4FF0E9FF494B}"/>
                </c:ext>
              </c:extLst>
            </c:dLbl>
            <c:dLbl>
              <c:idx val="1"/>
              <c:layout>
                <c:manualLayout>
                  <c:x val="0.12295489622210672"/>
                  <c:y val="-7.58568772330447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B4-4BE8-A776-4FF0E9FF494B}"/>
                </c:ext>
              </c:extLst>
            </c:dLbl>
            <c:dLbl>
              <c:idx val="2"/>
              <c:layout>
                <c:manualLayout>
                  <c:x val="2.7928822605212105E-2"/>
                  <c:y val="0.142955105216124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7B4-4BE8-A776-4FF0E9FF494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 Récap Accidents 2013 à 2024'!$R$62:$T$63</c:f>
              <c:multiLvlStrCache>
                <c:ptCount val="3"/>
                <c:lvl>
                  <c:pt idx="0">
                    <c:v>Défaut de maîtrise</c:v>
                  </c:pt>
                  <c:pt idx="1">
                    <c:v>Chute</c:v>
                  </c:pt>
                  <c:pt idx="2">
                    <c:v>Collision / renversé</c:v>
                  </c:pt>
                </c:lvl>
                <c:lvl>
                  <c:pt idx="0">
                    <c:v>Causes</c:v>
                  </c:pt>
                </c:lvl>
              </c:multiLvlStrCache>
            </c:multiLvlStrRef>
          </c:cat>
          <c:val>
            <c:numRef>
              <c:f>' Récap Accidents 2013 à 2024'!$R$64:$T$64</c:f>
              <c:numCache>
                <c:formatCode>General</c:formatCode>
                <c:ptCount val="3"/>
                <c:pt idx="0">
                  <c:v>6</c:v>
                </c:pt>
                <c:pt idx="1">
                  <c:v>6</c:v>
                </c:pt>
                <c:pt idx="2">
                  <c:v>1</c:v>
                </c:pt>
              </c:numCache>
            </c:numRef>
          </c:val>
          <c:extLst>
            <c:ext xmlns:c16="http://schemas.microsoft.com/office/drawing/2014/chart" uri="{C3380CC4-5D6E-409C-BE32-E72D297353CC}">
              <c16:uniqueId val="{00000006-97B4-4BE8-A776-4FF0E9FF494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3399263152864152"/>
          <c:y val="0.86199594593914886"/>
          <c:w val="0.8572916868335233"/>
          <c:h val="0.1346635913493678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fr-FR" sz="1800" dirty="0"/>
              <a:t>Circulation 2023</a:t>
            </a:r>
          </a:p>
        </c:rich>
      </c:tx>
      <c:layout>
        <c:manualLayout>
          <c:xMode val="edge"/>
          <c:yMode val="edge"/>
          <c:x val="0.30963188976377953"/>
          <c:y val="8.3333333333333329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autoTitleDeleted val="0"/>
    <c:plotArea>
      <c:layout>
        <c:manualLayout>
          <c:layoutTarget val="inner"/>
          <c:xMode val="edge"/>
          <c:yMode val="edge"/>
          <c:x val="0.30296347331583551"/>
          <c:y val="0.17978382910469526"/>
          <c:w val="0.4107399387576553"/>
          <c:h val="0.68456656459609211"/>
        </c:manualLayout>
      </c:layout>
      <c:pieChart>
        <c:varyColors val="1"/>
        <c:ser>
          <c:idx val="0"/>
          <c:order val="0"/>
          <c:spPr>
            <a:solidFill>
              <a:srgbClr val="FFFF00"/>
            </a:solidFill>
          </c:spPr>
          <c:explosion val="15"/>
          <c:dPt>
            <c:idx val="0"/>
            <c:bubble3D val="0"/>
            <c:explosion val="0"/>
            <c:spPr>
              <a:solidFill>
                <a:srgbClr val="6666FF"/>
              </a:solidFill>
              <a:ln w="19050">
                <a:solidFill>
                  <a:schemeClr val="lt1"/>
                </a:solidFill>
              </a:ln>
              <a:effectLst/>
            </c:spPr>
            <c:extLst>
              <c:ext xmlns:c16="http://schemas.microsoft.com/office/drawing/2014/chart" uri="{C3380CC4-5D6E-409C-BE32-E72D297353CC}">
                <c16:uniqueId val="{00000001-D0D1-492E-B255-08DD653D99E7}"/>
              </c:ext>
            </c:extLst>
          </c:dPt>
          <c:dPt>
            <c:idx val="1"/>
            <c:bubble3D val="0"/>
            <c:spPr>
              <a:solidFill>
                <a:srgbClr val="FF66FF"/>
              </a:solidFill>
              <a:ln w="19050">
                <a:solidFill>
                  <a:schemeClr val="lt1"/>
                </a:solidFill>
              </a:ln>
              <a:effectLst/>
            </c:spPr>
            <c:extLst>
              <c:ext xmlns:c16="http://schemas.microsoft.com/office/drawing/2014/chart" uri="{C3380CC4-5D6E-409C-BE32-E72D297353CC}">
                <c16:uniqueId val="{00000003-D0D1-492E-B255-08DD653D99E7}"/>
              </c:ext>
            </c:extLst>
          </c:dPt>
          <c:dLbls>
            <c:dLbl>
              <c:idx val="0"/>
              <c:layout>
                <c:manualLayout>
                  <c:x val="-0.12638888888888888"/>
                  <c:y val="2.6811205890930299E-2"/>
                </c:manualLayout>
              </c:layout>
              <c:showLegendKey val="0"/>
              <c:showVal val="1"/>
              <c:showCatName val="0"/>
              <c:showSerName val="0"/>
              <c:showPercent val="0"/>
              <c:showBubbleSize val="0"/>
              <c:extLst>
                <c:ext xmlns:c15="http://schemas.microsoft.com/office/drawing/2012/chart" uri="{CE6537A1-D6FC-4f65-9D91-7224C49458BB}">
                  <c15:layout>
                    <c:manualLayout>
                      <c:w val="7.0833333333333331E-2"/>
                      <c:h val="9.0277777777777762E-2"/>
                    </c:manualLayout>
                  </c15:layout>
                </c:ext>
                <c:ext xmlns:c16="http://schemas.microsoft.com/office/drawing/2014/chart" uri="{C3380CC4-5D6E-409C-BE32-E72D297353CC}">
                  <c16:uniqueId val="{00000001-D0D1-492E-B255-08DD653D99E7}"/>
                </c:ext>
              </c:extLst>
            </c:dLbl>
            <c:dLbl>
              <c:idx val="1"/>
              <c:layout>
                <c:manualLayout>
                  <c:x val="0.13203160542432196"/>
                  <c:y val="-5.18966899970836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D1-492E-B255-08DD653D99E7}"/>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 Récap Accidents 2013 à 2024'!$K$57:$L$58</c:f>
              <c:multiLvlStrCache>
                <c:ptCount val="2"/>
                <c:lvl>
                  <c:pt idx="0">
                    <c:v>Isolé</c:v>
                  </c:pt>
                  <c:pt idx="1">
                    <c:v>Groupe</c:v>
                  </c:pt>
                </c:lvl>
                <c:lvl>
                  <c:pt idx="0">
                    <c:v>Circulation</c:v>
                  </c:pt>
                </c:lvl>
              </c:multiLvlStrCache>
            </c:multiLvlStrRef>
          </c:cat>
          <c:val>
            <c:numRef>
              <c:f>' Récap Accidents 2013 à 2024'!$K$59:$L$59</c:f>
              <c:numCache>
                <c:formatCode>General</c:formatCode>
                <c:ptCount val="2"/>
                <c:pt idx="0">
                  <c:v>25</c:v>
                </c:pt>
                <c:pt idx="1">
                  <c:v>30</c:v>
                </c:pt>
              </c:numCache>
            </c:numRef>
          </c:val>
          <c:extLst>
            <c:ext xmlns:c16="http://schemas.microsoft.com/office/drawing/2014/chart" uri="{C3380CC4-5D6E-409C-BE32-E72D297353CC}">
              <c16:uniqueId val="{00000004-D0D1-492E-B255-08DD653D99E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fr-FR" sz="1800" dirty="0"/>
              <a:t>Tiers 2023</a:t>
            </a:r>
          </a:p>
        </c:rich>
      </c:tx>
      <c:layout>
        <c:manualLayout>
          <c:xMode val="edge"/>
          <c:yMode val="edge"/>
          <c:x val="0.39960076265391864"/>
          <c:y val="2.565401112562644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autoTitleDeleted val="0"/>
    <c:plotArea>
      <c:layout>
        <c:manualLayout>
          <c:layoutTarget val="inner"/>
          <c:xMode val="edge"/>
          <c:yMode val="edge"/>
          <c:x val="0.37275962397804108"/>
          <c:y val="0.15205288138336384"/>
          <c:w val="0.31045571917314918"/>
          <c:h val="0.51394417818248272"/>
        </c:manualLayout>
      </c:layout>
      <c:pieChart>
        <c:varyColors val="1"/>
        <c:ser>
          <c:idx val="0"/>
          <c:order val="0"/>
          <c:explosion val="6"/>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0B-4633-8150-54A6DEC5C5D5}"/>
              </c:ext>
            </c:extLst>
          </c:dPt>
          <c:dPt>
            <c:idx val="1"/>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3-CC0B-4633-8150-54A6DEC5C5D5}"/>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CC0B-4633-8150-54A6DEC5C5D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C0B-4633-8150-54A6DEC5C5D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C0B-4633-8150-54A6DEC5C5D5}"/>
              </c:ext>
            </c:extLst>
          </c:dPt>
          <c:dPt>
            <c:idx val="5"/>
            <c:bubble3D val="0"/>
            <c:spPr>
              <a:solidFill>
                <a:srgbClr val="FF66FF"/>
              </a:solidFill>
              <a:ln w="19050">
                <a:solidFill>
                  <a:schemeClr val="lt1"/>
                </a:solidFill>
              </a:ln>
              <a:effectLst/>
            </c:spPr>
            <c:extLst>
              <c:ext xmlns:c16="http://schemas.microsoft.com/office/drawing/2014/chart" uri="{C3380CC4-5D6E-409C-BE32-E72D297353CC}">
                <c16:uniqueId val="{0000000B-CC0B-4633-8150-54A6DEC5C5D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C0B-4633-8150-54A6DEC5C5D5}"/>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C0B-4633-8150-54A6DEC5C5D5}"/>
              </c:ext>
            </c:extLst>
          </c:dPt>
          <c:dLbls>
            <c:dLbl>
              <c:idx val="0"/>
              <c:layout>
                <c:manualLayout>
                  <c:x val="-4.6646169342632618E-2"/>
                  <c:y val="0.109764262285031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0B-4633-8150-54A6DEC5C5D5}"/>
                </c:ext>
              </c:extLst>
            </c:dLbl>
            <c:dLbl>
              <c:idx val="1"/>
              <c:layout>
                <c:manualLayout>
                  <c:x val="-7.8652190266022493E-2"/>
                  <c:y val="1.7559854081726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0B-4633-8150-54A6DEC5C5D5}"/>
                </c:ext>
              </c:extLst>
            </c:dLbl>
            <c:dLbl>
              <c:idx val="3"/>
              <c:layout>
                <c:manualLayout>
                  <c:x val="-5.323391923062952E-2"/>
                  <c:y val="-0.104643941019588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C0B-4633-8150-54A6DEC5C5D5}"/>
                </c:ext>
              </c:extLst>
            </c:dLbl>
            <c:dLbl>
              <c:idx val="6"/>
              <c:layout>
                <c:manualLayout>
                  <c:x val="4.3012595808056955E-2"/>
                  <c:y val="-0.10710799791545324"/>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C0B-4633-8150-54A6DEC5C5D5}"/>
                </c:ext>
              </c:extLst>
            </c:dLbl>
            <c:dLbl>
              <c:idx val="7"/>
              <c:layout>
                <c:manualLayout>
                  <c:x val="8.5714818161453987E-2"/>
                  <c:y val="4.56561724042794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C0B-4633-8150-54A6DEC5C5D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 Récap Accidents 2013 à 2024'!$U$57:$AB$58</c:f>
              <c:multiLvlStrCache>
                <c:ptCount val="8"/>
                <c:lvl>
                  <c:pt idx="0">
                    <c:v>Cyclotouriste du groupe</c:v>
                  </c:pt>
                  <c:pt idx="1">
                    <c:v>Voiture</c:v>
                  </c:pt>
                  <c:pt idx="2">
                    <c:v>Mécanique</c:v>
                  </c:pt>
                  <c:pt idx="3">
                    <c:v>Chaussée</c:v>
                  </c:pt>
                  <c:pt idx="4">
                    <c:v>Condition climatique</c:v>
                  </c:pt>
                  <c:pt idx="5">
                    <c:v>Animaux</c:v>
                  </c:pt>
                  <c:pt idx="6">
                    <c:v>Autre</c:v>
                  </c:pt>
                  <c:pt idx="7">
                    <c:v>Sans tiers</c:v>
                  </c:pt>
                </c:lvl>
                <c:lvl>
                  <c:pt idx="0">
                    <c:v>Tiers</c:v>
                  </c:pt>
                </c:lvl>
              </c:multiLvlStrCache>
            </c:multiLvlStrRef>
          </c:cat>
          <c:val>
            <c:numRef>
              <c:f>' Récap Accidents 2013 à 2024'!$U$59:$AB$59</c:f>
              <c:numCache>
                <c:formatCode>General</c:formatCode>
                <c:ptCount val="8"/>
                <c:pt idx="0">
                  <c:v>13</c:v>
                </c:pt>
                <c:pt idx="1">
                  <c:v>13</c:v>
                </c:pt>
                <c:pt idx="2">
                  <c:v>2</c:v>
                </c:pt>
                <c:pt idx="3">
                  <c:v>11</c:v>
                </c:pt>
                <c:pt idx="4">
                  <c:v>6</c:v>
                </c:pt>
                <c:pt idx="5">
                  <c:v>1</c:v>
                </c:pt>
                <c:pt idx="6">
                  <c:v>9</c:v>
                </c:pt>
                <c:pt idx="7">
                  <c:v>33</c:v>
                </c:pt>
              </c:numCache>
            </c:numRef>
          </c:val>
          <c:extLst>
            <c:ext xmlns:c16="http://schemas.microsoft.com/office/drawing/2014/chart" uri="{C3380CC4-5D6E-409C-BE32-E72D297353CC}">
              <c16:uniqueId val="{00000010-CC0B-4633-8150-54A6DEC5C5D5}"/>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3165556683469173"/>
          <c:y val="0.68339291476753949"/>
          <c:w val="0.86136018368764466"/>
          <c:h val="0.2997591205362428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fr-FR" sz="2000" dirty="0"/>
              <a:t>Lieux 2023</a:t>
            </a:r>
          </a:p>
        </c:rich>
      </c:tx>
      <c:layout>
        <c:manualLayout>
          <c:xMode val="edge"/>
          <c:yMode val="edge"/>
          <c:x val="0.39451889948099383"/>
          <c:y val="6.177092875266498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autoTitleDeleted val="0"/>
    <c:plotArea>
      <c:layout/>
      <c:pieChart>
        <c:varyColors val="1"/>
        <c:ser>
          <c:idx val="0"/>
          <c:order val="0"/>
          <c:explosion val="7"/>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1C-446A-9B11-6C4115B0305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81C-446A-9B11-6C4115B0305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81C-446A-9B11-6C4115B0305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B81C-446A-9B11-6C4115B0305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81C-446A-9B11-6C4115B03056}"/>
              </c:ext>
            </c:extLst>
          </c:dPt>
          <c:dLbls>
            <c:dLbl>
              <c:idx val="1"/>
              <c:layout>
                <c:manualLayout>
                  <c:x val="-0.11771893023226625"/>
                  <c:y val="1.04401439237162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1C-446A-9B11-6C4115B03056}"/>
                </c:ext>
              </c:extLst>
            </c:dLbl>
            <c:dLbl>
              <c:idx val="2"/>
              <c:layout>
                <c:manualLayout>
                  <c:x val="8.8835483830478901E-2"/>
                  <c:y val="-6.10753978226152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81C-446A-9B11-6C4115B03056}"/>
                </c:ext>
              </c:extLst>
            </c:dLbl>
            <c:dLbl>
              <c:idx val="3"/>
              <c:layout>
                <c:manualLayout>
                  <c:x val="4.6763507025724384E-2"/>
                  <c:y val="8.85070635879251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81C-446A-9B11-6C4115B03056}"/>
                </c:ext>
              </c:extLst>
            </c:dLbl>
            <c:dLbl>
              <c:idx val="4"/>
              <c:layout>
                <c:manualLayout>
                  <c:x val="1.1806370534005258E-2"/>
                  <c:y val="9.345707592126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81C-446A-9B11-6C4115B03056}"/>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 Récap Accidents 2013 à 2024'!$M$57:$Q$58</c:f>
              <c:multiLvlStrCache>
                <c:ptCount val="5"/>
                <c:lvl>
                  <c:pt idx="0">
                    <c:v>Département</c:v>
                  </c:pt>
                  <c:pt idx="1">
                    <c:v>Agglomération</c:v>
                  </c:pt>
                  <c:pt idx="2">
                    <c:v>Campagne</c:v>
                  </c:pt>
                  <c:pt idx="3">
                    <c:v>Rond-point</c:v>
                  </c:pt>
                  <c:pt idx="4">
                    <c:v>Intersection</c:v>
                  </c:pt>
                </c:lvl>
                <c:lvl>
                  <c:pt idx="0">
                    <c:v>Lieux</c:v>
                  </c:pt>
                </c:lvl>
              </c:multiLvlStrCache>
            </c:multiLvlStrRef>
          </c:cat>
          <c:val>
            <c:numRef>
              <c:f>' Récap Accidents 2013 à 2024'!$M$59:$Q$59</c:f>
              <c:numCache>
                <c:formatCode>General</c:formatCode>
                <c:ptCount val="5"/>
                <c:pt idx="1">
                  <c:v>29</c:v>
                </c:pt>
                <c:pt idx="2">
                  <c:v>23</c:v>
                </c:pt>
                <c:pt idx="3">
                  <c:v>6</c:v>
                </c:pt>
                <c:pt idx="4">
                  <c:v>3</c:v>
                </c:pt>
              </c:numCache>
            </c:numRef>
          </c:val>
          <c:extLst>
            <c:ext xmlns:c16="http://schemas.microsoft.com/office/drawing/2014/chart" uri="{C3380CC4-5D6E-409C-BE32-E72D297353CC}">
              <c16:uniqueId val="{0000000A-B81C-446A-9B11-6C4115B0305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fr-FR" sz="2000"/>
              <a:t>Causes 2023</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autoTitleDeleted val="0"/>
    <c:plotArea>
      <c:layout/>
      <c:pieChart>
        <c:varyColors val="1"/>
        <c:ser>
          <c:idx val="0"/>
          <c:order val="0"/>
          <c:explosion val="11"/>
          <c:dPt>
            <c:idx val="0"/>
            <c:bubble3D val="0"/>
            <c:spPr>
              <a:solidFill>
                <a:srgbClr val="FF66FF"/>
              </a:solidFill>
              <a:ln w="19050">
                <a:solidFill>
                  <a:schemeClr val="lt1"/>
                </a:solidFill>
              </a:ln>
              <a:effectLst/>
            </c:spPr>
            <c:extLst>
              <c:ext xmlns:c16="http://schemas.microsoft.com/office/drawing/2014/chart" uri="{C3380CC4-5D6E-409C-BE32-E72D297353CC}">
                <c16:uniqueId val="{00000001-87C5-4A6A-82F8-9BE08976581C}"/>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87C5-4A6A-82F8-9BE08976581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7C5-4A6A-82F8-9BE08976581C}"/>
              </c:ext>
            </c:extLst>
          </c:dPt>
          <c:dLbls>
            <c:dLbl>
              <c:idx val="0"/>
              <c:layout>
                <c:manualLayout>
                  <c:x val="-0.12568760937892756"/>
                  <c:y val="3.29579089644788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C5-4A6A-82F8-9BE08976581C}"/>
                </c:ext>
              </c:extLst>
            </c:dLbl>
            <c:dLbl>
              <c:idx val="1"/>
              <c:layout>
                <c:manualLayout>
                  <c:x val="0.11692196603265564"/>
                  <c:y val="-7.54986715941115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C5-4A6A-82F8-9BE08976581C}"/>
                </c:ext>
              </c:extLst>
            </c:dLbl>
            <c:dLbl>
              <c:idx val="2"/>
              <c:layout>
                <c:manualLayout>
                  <c:x val="2.8125417105085752E-2"/>
                  <c:y val="0.1410708393520996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C5-4A6A-82F8-9BE08976581C}"/>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 Récap Accidents 2013 à 2024'!$R$57:$T$58</c:f>
              <c:multiLvlStrCache>
                <c:ptCount val="3"/>
                <c:lvl>
                  <c:pt idx="0">
                    <c:v>Défaut de maîtrise</c:v>
                  </c:pt>
                  <c:pt idx="1">
                    <c:v>Chute</c:v>
                  </c:pt>
                  <c:pt idx="2">
                    <c:v>Collision / renversé</c:v>
                  </c:pt>
                </c:lvl>
                <c:lvl>
                  <c:pt idx="0">
                    <c:v>Causes</c:v>
                  </c:pt>
                </c:lvl>
              </c:multiLvlStrCache>
            </c:multiLvlStrRef>
          </c:cat>
          <c:val>
            <c:numRef>
              <c:f>' Récap Accidents 2013 à 2024'!$R$59:$T$59</c:f>
              <c:numCache>
                <c:formatCode>General</c:formatCode>
                <c:ptCount val="3"/>
                <c:pt idx="0">
                  <c:v>42</c:v>
                </c:pt>
                <c:pt idx="1">
                  <c:v>47</c:v>
                </c:pt>
                <c:pt idx="2">
                  <c:v>8</c:v>
                </c:pt>
              </c:numCache>
            </c:numRef>
          </c:val>
          <c:extLst>
            <c:ext xmlns:c16="http://schemas.microsoft.com/office/drawing/2014/chart" uri="{C3380CC4-5D6E-409C-BE32-E72D297353CC}">
              <c16:uniqueId val="{00000006-87C5-4A6A-82F8-9BE08976581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fr-FR" sz="2000">
                <a:latin typeface="Arial" panose="020B0604020202020204" pitchFamily="34" charset="0"/>
                <a:cs typeface="Arial" panose="020B0604020202020204" pitchFamily="34" charset="0"/>
              </a:rPr>
              <a:t>Pratique 2024</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autoTitleDeleted val="0"/>
    <c:plotArea>
      <c:layout/>
      <c:pieChart>
        <c:varyColors val="1"/>
        <c:ser>
          <c:idx val="0"/>
          <c:order val="0"/>
          <c:dPt>
            <c:idx val="0"/>
            <c:bubble3D val="0"/>
            <c:explosion val="20"/>
            <c:spPr>
              <a:solidFill>
                <a:schemeClr val="accent1"/>
              </a:solidFill>
              <a:ln w="19050">
                <a:solidFill>
                  <a:schemeClr val="lt1"/>
                </a:solidFill>
              </a:ln>
              <a:effectLst/>
            </c:spPr>
            <c:extLst>
              <c:ext xmlns:c16="http://schemas.microsoft.com/office/drawing/2014/chart" uri="{C3380CC4-5D6E-409C-BE32-E72D297353CC}">
                <c16:uniqueId val="{00000001-2348-4026-B653-AAEBB1A0B23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348-4026-B653-AAEBB1A0B23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348-4026-B653-AAEBB1A0B23C}"/>
              </c:ext>
            </c:extLst>
          </c:dPt>
          <c:dLbls>
            <c:dLbl>
              <c:idx val="0"/>
              <c:layout>
                <c:manualLayout>
                  <c:x val="-5.0183508311461067E-2"/>
                  <c:y val="-0.194292796733741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48-4026-B653-AAEBB1A0B23C}"/>
                </c:ext>
              </c:extLst>
            </c:dLbl>
            <c:dLbl>
              <c:idx val="1"/>
              <c:layout>
                <c:manualLayout>
                  <c:x val="4.3089238845144359E-2"/>
                  <c:y val="0.1372907553222513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48-4026-B653-AAEBB1A0B23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 Récap Accidents 2013 à 2024'!$H$62:$J$63</c:f>
              <c:multiLvlStrCache>
                <c:ptCount val="3"/>
                <c:lvl>
                  <c:pt idx="0">
                    <c:v>Route</c:v>
                  </c:pt>
                  <c:pt idx="1">
                    <c:v>VTT</c:v>
                  </c:pt>
                  <c:pt idx="2">
                    <c:v>Marche</c:v>
                  </c:pt>
                </c:lvl>
                <c:lvl>
                  <c:pt idx="0">
                    <c:v>Pratique</c:v>
                  </c:pt>
                </c:lvl>
              </c:multiLvlStrCache>
            </c:multiLvlStrRef>
          </c:cat>
          <c:val>
            <c:numRef>
              <c:f>' Récap Accidents 2013 à 2024'!$H$64:$J$64</c:f>
              <c:numCache>
                <c:formatCode>General</c:formatCode>
                <c:ptCount val="3"/>
                <c:pt idx="0">
                  <c:v>7</c:v>
                </c:pt>
                <c:pt idx="1">
                  <c:v>1</c:v>
                </c:pt>
              </c:numCache>
            </c:numRef>
          </c:val>
          <c:extLst>
            <c:ext xmlns:c16="http://schemas.microsoft.com/office/drawing/2014/chart" uri="{C3380CC4-5D6E-409C-BE32-E72D297353CC}">
              <c16:uniqueId val="{00000006-2348-4026-B653-AAEBB1A0B23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fr-FR" sz="2000">
                <a:latin typeface="Arial" panose="020B0604020202020204" pitchFamily="34" charset="0"/>
                <a:cs typeface="Arial" panose="020B0604020202020204" pitchFamily="34" charset="0"/>
              </a:rPr>
              <a:t>Circulation 2024</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autoTitleDeleted val="0"/>
    <c:plotArea>
      <c:layout/>
      <c:pieChart>
        <c:varyColors val="1"/>
        <c:ser>
          <c:idx val="0"/>
          <c:order val="0"/>
          <c:spPr>
            <a:solidFill>
              <a:srgbClr val="92D050"/>
            </a:solidFill>
          </c:spPr>
          <c:dPt>
            <c:idx val="0"/>
            <c:bubble3D val="0"/>
            <c:spPr>
              <a:solidFill>
                <a:srgbClr val="92D050"/>
              </a:solidFill>
              <a:ln w="19050">
                <a:solidFill>
                  <a:schemeClr val="lt1"/>
                </a:solidFill>
              </a:ln>
              <a:effectLst/>
            </c:spPr>
            <c:extLst>
              <c:ext xmlns:c16="http://schemas.microsoft.com/office/drawing/2014/chart" uri="{C3380CC4-5D6E-409C-BE32-E72D297353CC}">
                <c16:uniqueId val="{00000001-5079-4D5B-9DC7-9F11C29487F7}"/>
              </c:ext>
            </c:extLst>
          </c:dPt>
          <c:dPt>
            <c:idx val="1"/>
            <c:bubble3D val="0"/>
            <c:explosion val="9"/>
            <c:spPr>
              <a:solidFill>
                <a:srgbClr val="FFC000"/>
              </a:solidFill>
              <a:ln w="19050">
                <a:solidFill>
                  <a:schemeClr val="lt1"/>
                </a:solidFill>
              </a:ln>
              <a:effectLst/>
            </c:spPr>
            <c:extLst>
              <c:ext xmlns:c16="http://schemas.microsoft.com/office/drawing/2014/chart" uri="{C3380CC4-5D6E-409C-BE32-E72D297353CC}">
                <c16:uniqueId val="{00000003-5079-4D5B-9DC7-9F11C29487F7}"/>
              </c:ext>
            </c:extLst>
          </c:dPt>
          <c:dLbls>
            <c:dLbl>
              <c:idx val="0"/>
              <c:layout>
                <c:manualLayout>
                  <c:x val="-0.10220538057742783"/>
                  <c:y val="-0.17621500437445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79-4D5B-9DC7-9F11C29487F7}"/>
                </c:ext>
              </c:extLst>
            </c:dLbl>
            <c:dLbl>
              <c:idx val="1"/>
              <c:layout>
                <c:manualLayout>
                  <c:x val="7.522025371828521E-2"/>
                  <c:y val="0.129762321376494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79-4D5B-9DC7-9F11C29487F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 Récap Accidents 2013 à 2024'!$K$62:$L$63</c:f>
              <c:multiLvlStrCache>
                <c:ptCount val="2"/>
                <c:lvl>
                  <c:pt idx="0">
                    <c:v>Isolé</c:v>
                  </c:pt>
                  <c:pt idx="1">
                    <c:v>Groupe</c:v>
                  </c:pt>
                </c:lvl>
                <c:lvl>
                  <c:pt idx="0">
                    <c:v>Circulation</c:v>
                  </c:pt>
                </c:lvl>
              </c:multiLvlStrCache>
            </c:multiLvlStrRef>
          </c:cat>
          <c:val>
            <c:numRef>
              <c:f>' Récap Accidents 2013 à 2024'!$K$64:$L$64</c:f>
              <c:numCache>
                <c:formatCode>General</c:formatCode>
                <c:ptCount val="2"/>
                <c:pt idx="0">
                  <c:v>6</c:v>
                </c:pt>
                <c:pt idx="1">
                  <c:v>2</c:v>
                </c:pt>
              </c:numCache>
            </c:numRef>
          </c:val>
          <c:extLst>
            <c:ext xmlns:c16="http://schemas.microsoft.com/office/drawing/2014/chart" uri="{C3380CC4-5D6E-409C-BE32-E72D297353CC}">
              <c16:uniqueId val="{00000004-5079-4D5B-9DC7-9F11C29487F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fr-FR" sz="2000">
                <a:latin typeface="Arial" panose="020B0604020202020204" pitchFamily="34" charset="0"/>
                <a:cs typeface="Arial" panose="020B0604020202020204" pitchFamily="34" charset="0"/>
              </a:rPr>
              <a:t>Tiers</a:t>
            </a:r>
            <a:r>
              <a:rPr lang="fr-FR" sz="2000" baseline="0">
                <a:latin typeface="Arial" panose="020B0604020202020204" pitchFamily="34" charset="0"/>
                <a:cs typeface="Arial" panose="020B0604020202020204" pitchFamily="34" charset="0"/>
              </a:rPr>
              <a:t> 2024</a:t>
            </a:r>
            <a:endParaRPr lang="fr-FR" sz="200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C81-47C0-9DB3-F36A1140155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C81-47C0-9DB3-F36A1140155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C81-47C0-9DB3-F36A1140155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C81-47C0-9DB3-F36A1140155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C81-47C0-9DB3-F36A1140155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C81-47C0-9DB3-F36A1140155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C81-47C0-9DB3-F36A1140155E}"/>
              </c:ext>
            </c:extLst>
          </c:dPt>
          <c:dPt>
            <c:idx val="7"/>
            <c:bubble3D val="0"/>
            <c:explosion val="16"/>
            <c:spPr>
              <a:solidFill>
                <a:schemeClr val="accent2">
                  <a:lumMod val="60000"/>
                </a:schemeClr>
              </a:solidFill>
              <a:ln w="19050">
                <a:solidFill>
                  <a:schemeClr val="lt1"/>
                </a:solidFill>
              </a:ln>
              <a:effectLst/>
            </c:spPr>
            <c:extLst>
              <c:ext xmlns:c16="http://schemas.microsoft.com/office/drawing/2014/chart" uri="{C3380CC4-5D6E-409C-BE32-E72D297353CC}">
                <c16:uniqueId val="{0000000F-7C81-47C0-9DB3-F36A1140155E}"/>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 Récap Accidents 2013 à 2024'!$U$62:$AB$63</c:f>
              <c:multiLvlStrCache>
                <c:ptCount val="8"/>
                <c:lvl>
                  <c:pt idx="0">
                    <c:v>Cyclotouriste du groupe</c:v>
                  </c:pt>
                  <c:pt idx="1">
                    <c:v>Voiture</c:v>
                  </c:pt>
                  <c:pt idx="2">
                    <c:v>Mécanique</c:v>
                  </c:pt>
                  <c:pt idx="3">
                    <c:v>Chaussée</c:v>
                  </c:pt>
                  <c:pt idx="4">
                    <c:v>Condition climatique</c:v>
                  </c:pt>
                  <c:pt idx="5">
                    <c:v>Animaux</c:v>
                  </c:pt>
                  <c:pt idx="6">
                    <c:v>Autre</c:v>
                  </c:pt>
                  <c:pt idx="7">
                    <c:v>Sans tiers</c:v>
                  </c:pt>
                </c:lvl>
                <c:lvl>
                  <c:pt idx="0">
                    <c:v>Tiers</c:v>
                  </c:pt>
                </c:lvl>
              </c:multiLvlStrCache>
            </c:multiLvlStrRef>
          </c:cat>
          <c:val>
            <c:numRef>
              <c:f>' Récap Accidents 2013 à 2024'!$U$64:$AB$64</c:f>
              <c:numCache>
                <c:formatCode>General</c:formatCode>
                <c:ptCount val="8"/>
                <c:pt idx="1">
                  <c:v>1</c:v>
                </c:pt>
                <c:pt idx="3">
                  <c:v>1</c:v>
                </c:pt>
                <c:pt idx="4">
                  <c:v>2</c:v>
                </c:pt>
                <c:pt idx="6">
                  <c:v>4</c:v>
                </c:pt>
                <c:pt idx="7">
                  <c:v>7</c:v>
                </c:pt>
              </c:numCache>
            </c:numRef>
          </c:val>
          <c:extLst>
            <c:ext xmlns:c16="http://schemas.microsoft.com/office/drawing/2014/chart" uri="{C3380CC4-5D6E-409C-BE32-E72D297353CC}">
              <c16:uniqueId val="{00000010-7C81-47C0-9DB3-F36A1140155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423090739657647"/>
          <c:y val="0.71102270293041825"/>
          <c:w val="0.84211060082012212"/>
          <c:h val="0.1899000353336559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fr-FR" sz="2000">
                <a:latin typeface="Arial" panose="020B0604020202020204" pitchFamily="34" charset="0"/>
                <a:cs typeface="Arial" panose="020B0604020202020204" pitchFamily="34" charset="0"/>
              </a:rPr>
              <a:t>Lieux</a:t>
            </a:r>
            <a:r>
              <a:rPr lang="fr-FR" sz="2000" baseline="0">
                <a:latin typeface="Arial" panose="020B0604020202020204" pitchFamily="34" charset="0"/>
                <a:cs typeface="Arial" panose="020B0604020202020204" pitchFamily="34" charset="0"/>
              </a:rPr>
              <a:t> 2024</a:t>
            </a:r>
            <a:endParaRPr lang="fr-FR" sz="200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942-4875-A472-F5C818EF5AF4}"/>
              </c:ext>
            </c:extLst>
          </c:dPt>
          <c:dPt>
            <c:idx val="1"/>
            <c:bubble3D val="0"/>
            <c:explosion val="7"/>
            <c:spPr>
              <a:solidFill>
                <a:schemeClr val="accent2"/>
              </a:solidFill>
              <a:ln w="19050">
                <a:solidFill>
                  <a:schemeClr val="lt1"/>
                </a:solidFill>
              </a:ln>
              <a:effectLst/>
            </c:spPr>
            <c:extLst>
              <c:ext xmlns:c16="http://schemas.microsoft.com/office/drawing/2014/chart" uri="{C3380CC4-5D6E-409C-BE32-E72D297353CC}">
                <c16:uniqueId val="{00000003-5942-4875-A472-F5C818EF5AF4}"/>
              </c:ext>
            </c:extLst>
          </c:dPt>
          <c:dPt>
            <c:idx val="2"/>
            <c:bubble3D val="0"/>
            <c:explosion val="6"/>
            <c:spPr>
              <a:solidFill>
                <a:schemeClr val="accent3"/>
              </a:solidFill>
              <a:ln w="19050">
                <a:solidFill>
                  <a:schemeClr val="lt1"/>
                </a:solidFill>
              </a:ln>
              <a:effectLst/>
            </c:spPr>
            <c:extLst>
              <c:ext xmlns:c16="http://schemas.microsoft.com/office/drawing/2014/chart" uri="{C3380CC4-5D6E-409C-BE32-E72D297353CC}">
                <c16:uniqueId val="{00000005-5942-4875-A472-F5C818EF5AF4}"/>
              </c:ext>
            </c:extLst>
          </c:dPt>
          <c:dPt>
            <c:idx val="3"/>
            <c:bubble3D val="0"/>
            <c:explosion val="1"/>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5942-4875-A472-F5C818EF5AF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942-4875-A472-F5C818EF5AF4}"/>
              </c:ext>
            </c:extLst>
          </c:dPt>
          <c:dLbls>
            <c:dLbl>
              <c:idx val="1"/>
              <c:layout>
                <c:manualLayout>
                  <c:x val="-0.12500473443817439"/>
                  <c:y val="-7.38264935726872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42-4875-A472-F5C818EF5AF4}"/>
                </c:ext>
              </c:extLst>
            </c:dLbl>
            <c:dLbl>
              <c:idx val="2"/>
              <c:layout>
                <c:manualLayout>
                  <c:x val="0.10015701479147551"/>
                  <c:y val="-4.40531219454126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942-4875-A472-F5C818EF5AF4}"/>
                </c:ext>
              </c:extLst>
            </c:dLbl>
            <c:dLbl>
              <c:idx val="3"/>
              <c:layout>
                <c:manualLayout>
                  <c:x val="4.7793632830091477E-2"/>
                  <c:y val="0.13547487672670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942-4875-A472-F5C818EF5AF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multiLvlStrRef>
              <c:f>' Récap Accidents 2013 à 2024'!$M$62:$Q$63</c:f>
              <c:multiLvlStrCache>
                <c:ptCount val="5"/>
                <c:lvl>
                  <c:pt idx="0">
                    <c:v>Département</c:v>
                  </c:pt>
                  <c:pt idx="1">
                    <c:v>Agglomération</c:v>
                  </c:pt>
                  <c:pt idx="2">
                    <c:v>Campagne</c:v>
                  </c:pt>
                  <c:pt idx="3">
                    <c:v>Rond-point</c:v>
                  </c:pt>
                  <c:pt idx="4">
                    <c:v>Intersection</c:v>
                  </c:pt>
                </c:lvl>
                <c:lvl>
                  <c:pt idx="0">
                    <c:v>Lieux</c:v>
                  </c:pt>
                </c:lvl>
              </c:multiLvlStrCache>
            </c:multiLvlStrRef>
          </c:cat>
          <c:val>
            <c:numRef>
              <c:f>' Récap Accidents 2013 à 2024'!$M$64:$Q$64</c:f>
              <c:numCache>
                <c:formatCode>General</c:formatCode>
                <c:ptCount val="5"/>
                <c:pt idx="1">
                  <c:v>5</c:v>
                </c:pt>
                <c:pt idx="2">
                  <c:v>3</c:v>
                </c:pt>
                <c:pt idx="3">
                  <c:v>1</c:v>
                </c:pt>
              </c:numCache>
            </c:numRef>
          </c:val>
          <c:extLst>
            <c:ext xmlns:c16="http://schemas.microsoft.com/office/drawing/2014/chart" uri="{C3380CC4-5D6E-409C-BE32-E72D297353CC}">
              <c16:uniqueId val="{0000000A-5942-4875-A472-F5C818EF5AF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C1DA92-99F7-02D5-83F2-30D666FA36E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C246B4F-8CC3-E5F8-11FB-02575E14E1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D0FD52D-BF60-3C28-DA33-3E42F5586EF8}"/>
              </a:ext>
            </a:extLst>
          </p:cNvPr>
          <p:cNvSpPr>
            <a:spLocks noGrp="1"/>
          </p:cNvSpPr>
          <p:nvPr>
            <p:ph type="dt" sz="half" idx="10"/>
          </p:nvPr>
        </p:nvSpPr>
        <p:spPr/>
        <p:txBody>
          <a:bodyPr/>
          <a:lstStyle/>
          <a:p>
            <a:fld id="{C51EC6F9-F213-47C5-9F63-97593370CFAD}" type="datetimeFigureOut">
              <a:rPr lang="fr-FR" smtClean="0"/>
              <a:t>14/03/2024</a:t>
            </a:fld>
            <a:endParaRPr lang="fr-FR"/>
          </a:p>
        </p:txBody>
      </p:sp>
      <p:sp>
        <p:nvSpPr>
          <p:cNvPr id="5" name="Espace réservé du pied de page 4">
            <a:extLst>
              <a:ext uri="{FF2B5EF4-FFF2-40B4-BE49-F238E27FC236}">
                <a16:creationId xmlns:a16="http://schemas.microsoft.com/office/drawing/2014/main" id="{8BBF1331-4163-B92E-83CA-42393032DAF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6309B69-E7A2-229F-6C50-6F8429FE9EE4}"/>
              </a:ext>
            </a:extLst>
          </p:cNvPr>
          <p:cNvSpPr>
            <a:spLocks noGrp="1"/>
          </p:cNvSpPr>
          <p:nvPr>
            <p:ph type="sldNum" sz="quarter" idx="12"/>
          </p:nvPr>
        </p:nvSpPr>
        <p:spPr/>
        <p:txBody>
          <a:bodyPr/>
          <a:lstStyle/>
          <a:p>
            <a:fld id="{C2A8E43D-437B-479D-A6C5-4DF89466F966}" type="slidenum">
              <a:rPr lang="fr-FR" smtClean="0"/>
              <a:t>‹N°›</a:t>
            </a:fld>
            <a:endParaRPr lang="fr-FR"/>
          </a:p>
        </p:txBody>
      </p:sp>
    </p:spTree>
    <p:extLst>
      <p:ext uri="{BB962C8B-B14F-4D97-AF65-F5344CB8AC3E}">
        <p14:creationId xmlns:p14="http://schemas.microsoft.com/office/powerpoint/2010/main" val="135292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961324-6997-D4E8-4DE5-5BB832679F0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D62005E-AE11-2667-9C9E-7391DA7AA4E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81D6E37-A315-3916-84FF-1F0840F94066}"/>
              </a:ext>
            </a:extLst>
          </p:cNvPr>
          <p:cNvSpPr>
            <a:spLocks noGrp="1"/>
          </p:cNvSpPr>
          <p:nvPr>
            <p:ph type="dt" sz="half" idx="10"/>
          </p:nvPr>
        </p:nvSpPr>
        <p:spPr/>
        <p:txBody>
          <a:bodyPr/>
          <a:lstStyle/>
          <a:p>
            <a:fld id="{C51EC6F9-F213-47C5-9F63-97593370CFAD}" type="datetimeFigureOut">
              <a:rPr lang="fr-FR" smtClean="0"/>
              <a:t>14/03/2024</a:t>
            </a:fld>
            <a:endParaRPr lang="fr-FR"/>
          </a:p>
        </p:txBody>
      </p:sp>
      <p:sp>
        <p:nvSpPr>
          <p:cNvPr id="5" name="Espace réservé du pied de page 4">
            <a:extLst>
              <a:ext uri="{FF2B5EF4-FFF2-40B4-BE49-F238E27FC236}">
                <a16:creationId xmlns:a16="http://schemas.microsoft.com/office/drawing/2014/main" id="{2C6714C1-89C2-56B9-79E5-94455A3C1BA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8FABA98-9809-5E5F-10B0-454BB9C115CB}"/>
              </a:ext>
            </a:extLst>
          </p:cNvPr>
          <p:cNvSpPr>
            <a:spLocks noGrp="1"/>
          </p:cNvSpPr>
          <p:nvPr>
            <p:ph type="sldNum" sz="quarter" idx="12"/>
          </p:nvPr>
        </p:nvSpPr>
        <p:spPr/>
        <p:txBody>
          <a:bodyPr/>
          <a:lstStyle/>
          <a:p>
            <a:fld id="{C2A8E43D-437B-479D-A6C5-4DF89466F966}" type="slidenum">
              <a:rPr lang="fr-FR" smtClean="0"/>
              <a:t>‹N°›</a:t>
            </a:fld>
            <a:endParaRPr lang="fr-FR"/>
          </a:p>
        </p:txBody>
      </p:sp>
    </p:spTree>
    <p:extLst>
      <p:ext uri="{BB962C8B-B14F-4D97-AF65-F5344CB8AC3E}">
        <p14:creationId xmlns:p14="http://schemas.microsoft.com/office/powerpoint/2010/main" val="350394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6C5DFA6-0E73-DE90-4E28-666D1755539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EDE1151-F936-2BCA-A152-E74A063D192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7C9BC7-C652-B2B5-F771-64A12B2D0120}"/>
              </a:ext>
            </a:extLst>
          </p:cNvPr>
          <p:cNvSpPr>
            <a:spLocks noGrp="1"/>
          </p:cNvSpPr>
          <p:nvPr>
            <p:ph type="dt" sz="half" idx="10"/>
          </p:nvPr>
        </p:nvSpPr>
        <p:spPr/>
        <p:txBody>
          <a:bodyPr/>
          <a:lstStyle/>
          <a:p>
            <a:fld id="{C51EC6F9-F213-47C5-9F63-97593370CFAD}" type="datetimeFigureOut">
              <a:rPr lang="fr-FR" smtClean="0"/>
              <a:t>14/03/2024</a:t>
            </a:fld>
            <a:endParaRPr lang="fr-FR"/>
          </a:p>
        </p:txBody>
      </p:sp>
      <p:sp>
        <p:nvSpPr>
          <p:cNvPr id="5" name="Espace réservé du pied de page 4">
            <a:extLst>
              <a:ext uri="{FF2B5EF4-FFF2-40B4-BE49-F238E27FC236}">
                <a16:creationId xmlns:a16="http://schemas.microsoft.com/office/drawing/2014/main" id="{CD62ED0A-A54E-2D53-6BBF-442121E1941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550F951-5234-E889-EDFE-5AB7BF87AD88}"/>
              </a:ext>
            </a:extLst>
          </p:cNvPr>
          <p:cNvSpPr>
            <a:spLocks noGrp="1"/>
          </p:cNvSpPr>
          <p:nvPr>
            <p:ph type="sldNum" sz="quarter" idx="12"/>
          </p:nvPr>
        </p:nvSpPr>
        <p:spPr/>
        <p:txBody>
          <a:bodyPr/>
          <a:lstStyle/>
          <a:p>
            <a:fld id="{C2A8E43D-437B-479D-A6C5-4DF89466F966}" type="slidenum">
              <a:rPr lang="fr-FR" smtClean="0"/>
              <a:t>‹N°›</a:t>
            </a:fld>
            <a:endParaRPr lang="fr-FR"/>
          </a:p>
        </p:txBody>
      </p:sp>
    </p:spTree>
    <p:extLst>
      <p:ext uri="{BB962C8B-B14F-4D97-AF65-F5344CB8AC3E}">
        <p14:creationId xmlns:p14="http://schemas.microsoft.com/office/powerpoint/2010/main" val="3643419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7E92B7-C06B-7CCA-B96B-58143767E98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F7A0033-9033-EB29-1D95-346C84ED266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B29650-EE0B-CD3D-8364-9AA8633012A5}"/>
              </a:ext>
            </a:extLst>
          </p:cNvPr>
          <p:cNvSpPr>
            <a:spLocks noGrp="1"/>
          </p:cNvSpPr>
          <p:nvPr>
            <p:ph type="dt" sz="half" idx="10"/>
          </p:nvPr>
        </p:nvSpPr>
        <p:spPr/>
        <p:txBody>
          <a:bodyPr/>
          <a:lstStyle/>
          <a:p>
            <a:fld id="{C51EC6F9-F213-47C5-9F63-97593370CFAD}" type="datetimeFigureOut">
              <a:rPr lang="fr-FR" smtClean="0"/>
              <a:t>14/03/2024</a:t>
            </a:fld>
            <a:endParaRPr lang="fr-FR"/>
          </a:p>
        </p:txBody>
      </p:sp>
      <p:sp>
        <p:nvSpPr>
          <p:cNvPr id="5" name="Espace réservé du pied de page 4">
            <a:extLst>
              <a:ext uri="{FF2B5EF4-FFF2-40B4-BE49-F238E27FC236}">
                <a16:creationId xmlns:a16="http://schemas.microsoft.com/office/drawing/2014/main" id="{9BCB54D3-5947-08F4-7718-6D8B27E9AE2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18CD7AA-8040-2C2C-D043-B8C9373C0A1B}"/>
              </a:ext>
            </a:extLst>
          </p:cNvPr>
          <p:cNvSpPr>
            <a:spLocks noGrp="1"/>
          </p:cNvSpPr>
          <p:nvPr>
            <p:ph type="sldNum" sz="quarter" idx="12"/>
          </p:nvPr>
        </p:nvSpPr>
        <p:spPr/>
        <p:txBody>
          <a:bodyPr/>
          <a:lstStyle/>
          <a:p>
            <a:fld id="{C2A8E43D-437B-479D-A6C5-4DF89466F966}" type="slidenum">
              <a:rPr lang="fr-FR" smtClean="0"/>
              <a:t>‹N°›</a:t>
            </a:fld>
            <a:endParaRPr lang="fr-FR"/>
          </a:p>
        </p:txBody>
      </p:sp>
    </p:spTree>
    <p:extLst>
      <p:ext uri="{BB962C8B-B14F-4D97-AF65-F5344CB8AC3E}">
        <p14:creationId xmlns:p14="http://schemas.microsoft.com/office/powerpoint/2010/main" val="878750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A67D51-B004-5B88-36B7-DA6F9E8C928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B8CB8C5-68D0-FCE1-2235-8F7DF41DCB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0935010-63B6-EA54-B2E2-85AA3C8C9015}"/>
              </a:ext>
            </a:extLst>
          </p:cNvPr>
          <p:cNvSpPr>
            <a:spLocks noGrp="1"/>
          </p:cNvSpPr>
          <p:nvPr>
            <p:ph type="dt" sz="half" idx="10"/>
          </p:nvPr>
        </p:nvSpPr>
        <p:spPr/>
        <p:txBody>
          <a:bodyPr/>
          <a:lstStyle/>
          <a:p>
            <a:fld id="{C51EC6F9-F213-47C5-9F63-97593370CFAD}" type="datetimeFigureOut">
              <a:rPr lang="fr-FR" smtClean="0"/>
              <a:t>14/03/2024</a:t>
            </a:fld>
            <a:endParaRPr lang="fr-FR"/>
          </a:p>
        </p:txBody>
      </p:sp>
      <p:sp>
        <p:nvSpPr>
          <p:cNvPr id="5" name="Espace réservé du pied de page 4">
            <a:extLst>
              <a:ext uri="{FF2B5EF4-FFF2-40B4-BE49-F238E27FC236}">
                <a16:creationId xmlns:a16="http://schemas.microsoft.com/office/drawing/2014/main" id="{98508C4A-7528-F745-6932-01BB1E041C9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89E314B-994E-3711-316A-70FF26D70C99}"/>
              </a:ext>
            </a:extLst>
          </p:cNvPr>
          <p:cNvSpPr>
            <a:spLocks noGrp="1"/>
          </p:cNvSpPr>
          <p:nvPr>
            <p:ph type="sldNum" sz="quarter" idx="12"/>
          </p:nvPr>
        </p:nvSpPr>
        <p:spPr/>
        <p:txBody>
          <a:bodyPr/>
          <a:lstStyle/>
          <a:p>
            <a:fld id="{C2A8E43D-437B-479D-A6C5-4DF89466F966}" type="slidenum">
              <a:rPr lang="fr-FR" smtClean="0"/>
              <a:t>‹N°›</a:t>
            </a:fld>
            <a:endParaRPr lang="fr-FR"/>
          </a:p>
        </p:txBody>
      </p:sp>
    </p:spTree>
    <p:extLst>
      <p:ext uri="{BB962C8B-B14F-4D97-AF65-F5344CB8AC3E}">
        <p14:creationId xmlns:p14="http://schemas.microsoft.com/office/powerpoint/2010/main" val="398131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14126F-6B77-F1DF-0646-E1649A02EEA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428D50C-6913-B975-F1A7-22B0F4FCF07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BA01AB3-BCFA-6486-C827-DB4F8954F82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AA13A17-F142-3DEF-FADC-A879FE7CDCDD}"/>
              </a:ext>
            </a:extLst>
          </p:cNvPr>
          <p:cNvSpPr>
            <a:spLocks noGrp="1"/>
          </p:cNvSpPr>
          <p:nvPr>
            <p:ph type="dt" sz="half" idx="10"/>
          </p:nvPr>
        </p:nvSpPr>
        <p:spPr/>
        <p:txBody>
          <a:bodyPr/>
          <a:lstStyle/>
          <a:p>
            <a:fld id="{C51EC6F9-F213-47C5-9F63-97593370CFAD}" type="datetimeFigureOut">
              <a:rPr lang="fr-FR" smtClean="0"/>
              <a:t>14/03/2024</a:t>
            </a:fld>
            <a:endParaRPr lang="fr-FR"/>
          </a:p>
        </p:txBody>
      </p:sp>
      <p:sp>
        <p:nvSpPr>
          <p:cNvPr id="6" name="Espace réservé du pied de page 5">
            <a:extLst>
              <a:ext uri="{FF2B5EF4-FFF2-40B4-BE49-F238E27FC236}">
                <a16:creationId xmlns:a16="http://schemas.microsoft.com/office/drawing/2014/main" id="{6633EF93-9BFB-16C8-F84E-F97A55EBFE1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588563B-4869-5EAA-927E-D0DCEF75FC69}"/>
              </a:ext>
            </a:extLst>
          </p:cNvPr>
          <p:cNvSpPr>
            <a:spLocks noGrp="1"/>
          </p:cNvSpPr>
          <p:nvPr>
            <p:ph type="sldNum" sz="quarter" idx="12"/>
          </p:nvPr>
        </p:nvSpPr>
        <p:spPr/>
        <p:txBody>
          <a:bodyPr/>
          <a:lstStyle/>
          <a:p>
            <a:fld id="{C2A8E43D-437B-479D-A6C5-4DF89466F966}" type="slidenum">
              <a:rPr lang="fr-FR" smtClean="0"/>
              <a:t>‹N°›</a:t>
            </a:fld>
            <a:endParaRPr lang="fr-FR"/>
          </a:p>
        </p:txBody>
      </p:sp>
    </p:spTree>
    <p:extLst>
      <p:ext uri="{BB962C8B-B14F-4D97-AF65-F5344CB8AC3E}">
        <p14:creationId xmlns:p14="http://schemas.microsoft.com/office/powerpoint/2010/main" val="1980865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7CC1B2-FB56-38AA-322B-885CCAE0959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0C47BC3-A4A0-7CB1-C5FA-1472EF2F31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6516E3D-9148-EB6B-F215-3C636826CC1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55A22E6-6935-3F10-8E36-0BDC91F719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30F267A-5198-1D54-3C7F-5172A9E8AA7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FD4EA03-65B7-C11D-CB2A-6208FED604EB}"/>
              </a:ext>
            </a:extLst>
          </p:cNvPr>
          <p:cNvSpPr>
            <a:spLocks noGrp="1"/>
          </p:cNvSpPr>
          <p:nvPr>
            <p:ph type="dt" sz="half" idx="10"/>
          </p:nvPr>
        </p:nvSpPr>
        <p:spPr/>
        <p:txBody>
          <a:bodyPr/>
          <a:lstStyle/>
          <a:p>
            <a:fld id="{C51EC6F9-F213-47C5-9F63-97593370CFAD}" type="datetimeFigureOut">
              <a:rPr lang="fr-FR" smtClean="0"/>
              <a:t>14/03/2024</a:t>
            </a:fld>
            <a:endParaRPr lang="fr-FR"/>
          </a:p>
        </p:txBody>
      </p:sp>
      <p:sp>
        <p:nvSpPr>
          <p:cNvPr id="8" name="Espace réservé du pied de page 7">
            <a:extLst>
              <a:ext uri="{FF2B5EF4-FFF2-40B4-BE49-F238E27FC236}">
                <a16:creationId xmlns:a16="http://schemas.microsoft.com/office/drawing/2014/main" id="{A253E62F-083D-1A2F-1203-34F2BAEF107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DC096F7-3348-B698-C7BD-BF794AF1BB43}"/>
              </a:ext>
            </a:extLst>
          </p:cNvPr>
          <p:cNvSpPr>
            <a:spLocks noGrp="1"/>
          </p:cNvSpPr>
          <p:nvPr>
            <p:ph type="sldNum" sz="quarter" idx="12"/>
          </p:nvPr>
        </p:nvSpPr>
        <p:spPr/>
        <p:txBody>
          <a:bodyPr/>
          <a:lstStyle/>
          <a:p>
            <a:fld id="{C2A8E43D-437B-479D-A6C5-4DF89466F966}" type="slidenum">
              <a:rPr lang="fr-FR" smtClean="0"/>
              <a:t>‹N°›</a:t>
            </a:fld>
            <a:endParaRPr lang="fr-FR"/>
          </a:p>
        </p:txBody>
      </p:sp>
    </p:spTree>
    <p:extLst>
      <p:ext uri="{BB962C8B-B14F-4D97-AF65-F5344CB8AC3E}">
        <p14:creationId xmlns:p14="http://schemas.microsoft.com/office/powerpoint/2010/main" val="336757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39C3E4-054C-1E81-F34F-4964AF81D0D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C2BFD87-C698-C32F-93A6-FF7133F4FE66}"/>
              </a:ext>
            </a:extLst>
          </p:cNvPr>
          <p:cNvSpPr>
            <a:spLocks noGrp="1"/>
          </p:cNvSpPr>
          <p:nvPr>
            <p:ph type="dt" sz="half" idx="10"/>
          </p:nvPr>
        </p:nvSpPr>
        <p:spPr/>
        <p:txBody>
          <a:bodyPr/>
          <a:lstStyle/>
          <a:p>
            <a:fld id="{C51EC6F9-F213-47C5-9F63-97593370CFAD}" type="datetimeFigureOut">
              <a:rPr lang="fr-FR" smtClean="0"/>
              <a:t>14/03/2024</a:t>
            </a:fld>
            <a:endParaRPr lang="fr-FR"/>
          </a:p>
        </p:txBody>
      </p:sp>
      <p:sp>
        <p:nvSpPr>
          <p:cNvPr id="4" name="Espace réservé du pied de page 3">
            <a:extLst>
              <a:ext uri="{FF2B5EF4-FFF2-40B4-BE49-F238E27FC236}">
                <a16:creationId xmlns:a16="http://schemas.microsoft.com/office/drawing/2014/main" id="{8619517D-C268-C07D-228B-00C94822A55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D331F74-671A-B5AC-C842-4B4608205418}"/>
              </a:ext>
            </a:extLst>
          </p:cNvPr>
          <p:cNvSpPr>
            <a:spLocks noGrp="1"/>
          </p:cNvSpPr>
          <p:nvPr>
            <p:ph type="sldNum" sz="quarter" idx="12"/>
          </p:nvPr>
        </p:nvSpPr>
        <p:spPr/>
        <p:txBody>
          <a:bodyPr/>
          <a:lstStyle/>
          <a:p>
            <a:fld id="{C2A8E43D-437B-479D-A6C5-4DF89466F966}" type="slidenum">
              <a:rPr lang="fr-FR" smtClean="0"/>
              <a:t>‹N°›</a:t>
            </a:fld>
            <a:endParaRPr lang="fr-FR"/>
          </a:p>
        </p:txBody>
      </p:sp>
    </p:spTree>
    <p:extLst>
      <p:ext uri="{BB962C8B-B14F-4D97-AF65-F5344CB8AC3E}">
        <p14:creationId xmlns:p14="http://schemas.microsoft.com/office/powerpoint/2010/main" val="198884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8540EC1-A1FC-299B-27BA-F1F19FF83671}"/>
              </a:ext>
            </a:extLst>
          </p:cNvPr>
          <p:cNvSpPr>
            <a:spLocks noGrp="1"/>
          </p:cNvSpPr>
          <p:nvPr>
            <p:ph type="dt" sz="half" idx="10"/>
          </p:nvPr>
        </p:nvSpPr>
        <p:spPr/>
        <p:txBody>
          <a:bodyPr/>
          <a:lstStyle/>
          <a:p>
            <a:fld id="{C51EC6F9-F213-47C5-9F63-97593370CFAD}" type="datetimeFigureOut">
              <a:rPr lang="fr-FR" smtClean="0"/>
              <a:t>14/03/2024</a:t>
            </a:fld>
            <a:endParaRPr lang="fr-FR"/>
          </a:p>
        </p:txBody>
      </p:sp>
      <p:sp>
        <p:nvSpPr>
          <p:cNvPr id="3" name="Espace réservé du pied de page 2">
            <a:extLst>
              <a:ext uri="{FF2B5EF4-FFF2-40B4-BE49-F238E27FC236}">
                <a16:creationId xmlns:a16="http://schemas.microsoft.com/office/drawing/2014/main" id="{747085A9-6483-9A58-7811-43504BFD2DB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C3DD67C-0664-38FD-11BC-6707EB5323F2}"/>
              </a:ext>
            </a:extLst>
          </p:cNvPr>
          <p:cNvSpPr>
            <a:spLocks noGrp="1"/>
          </p:cNvSpPr>
          <p:nvPr>
            <p:ph type="sldNum" sz="quarter" idx="12"/>
          </p:nvPr>
        </p:nvSpPr>
        <p:spPr/>
        <p:txBody>
          <a:bodyPr/>
          <a:lstStyle/>
          <a:p>
            <a:fld id="{C2A8E43D-437B-479D-A6C5-4DF89466F966}" type="slidenum">
              <a:rPr lang="fr-FR" smtClean="0"/>
              <a:t>‹N°›</a:t>
            </a:fld>
            <a:endParaRPr lang="fr-FR"/>
          </a:p>
        </p:txBody>
      </p:sp>
    </p:spTree>
    <p:extLst>
      <p:ext uri="{BB962C8B-B14F-4D97-AF65-F5344CB8AC3E}">
        <p14:creationId xmlns:p14="http://schemas.microsoft.com/office/powerpoint/2010/main" val="343332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E26EB-1F85-9FB4-609A-CD9AB34D52E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230CED4-760A-6400-A2C9-55BBF517D4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2669009-A5A0-D14F-A58F-254C683196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FE9D91B-EA31-2209-3A83-BA6A84F2ABAB}"/>
              </a:ext>
            </a:extLst>
          </p:cNvPr>
          <p:cNvSpPr>
            <a:spLocks noGrp="1"/>
          </p:cNvSpPr>
          <p:nvPr>
            <p:ph type="dt" sz="half" idx="10"/>
          </p:nvPr>
        </p:nvSpPr>
        <p:spPr/>
        <p:txBody>
          <a:bodyPr/>
          <a:lstStyle/>
          <a:p>
            <a:fld id="{C51EC6F9-F213-47C5-9F63-97593370CFAD}" type="datetimeFigureOut">
              <a:rPr lang="fr-FR" smtClean="0"/>
              <a:t>14/03/2024</a:t>
            </a:fld>
            <a:endParaRPr lang="fr-FR"/>
          </a:p>
        </p:txBody>
      </p:sp>
      <p:sp>
        <p:nvSpPr>
          <p:cNvPr id="6" name="Espace réservé du pied de page 5">
            <a:extLst>
              <a:ext uri="{FF2B5EF4-FFF2-40B4-BE49-F238E27FC236}">
                <a16:creationId xmlns:a16="http://schemas.microsoft.com/office/drawing/2014/main" id="{A72F8AA1-18CC-1044-57B1-EF0F33D8F36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4AD9784-015E-04EC-20B1-E33C0694DAC6}"/>
              </a:ext>
            </a:extLst>
          </p:cNvPr>
          <p:cNvSpPr>
            <a:spLocks noGrp="1"/>
          </p:cNvSpPr>
          <p:nvPr>
            <p:ph type="sldNum" sz="quarter" idx="12"/>
          </p:nvPr>
        </p:nvSpPr>
        <p:spPr/>
        <p:txBody>
          <a:bodyPr/>
          <a:lstStyle/>
          <a:p>
            <a:fld id="{C2A8E43D-437B-479D-A6C5-4DF89466F966}" type="slidenum">
              <a:rPr lang="fr-FR" smtClean="0"/>
              <a:t>‹N°›</a:t>
            </a:fld>
            <a:endParaRPr lang="fr-FR"/>
          </a:p>
        </p:txBody>
      </p:sp>
    </p:spTree>
    <p:extLst>
      <p:ext uri="{BB962C8B-B14F-4D97-AF65-F5344CB8AC3E}">
        <p14:creationId xmlns:p14="http://schemas.microsoft.com/office/powerpoint/2010/main" val="1850582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F57E39-34D2-8533-0CE9-A49071FA0E2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AE49BCA-53F2-DEE6-B3D3-AC8EE38124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71C2A22-1750-2C3C-EAE3-C2B86C406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FA03796-D25E-396E-8C81-03B50509E90B}"/>
              </a:ext>
            </a:extLst>
          </p:cNvPr>
          <p:cNvSpPr>
            <a:spLocks noGrp="1"/>
          </p:cNvSpPr>
          <p:nvPr>
            <p:ph type="dt" sz="half" idx="10"/>
          </p:nvPr>
        </p:nvSpPr>
        <p:spPr/>
        <p:txBody>
          <a:bodyPr/>
          <a:lstStyle/>
          <a:p>
            <a:fld id="{C51EC6F9-F213-47C5-9F63-97593370CFAD}" type="datetimeFigureOut">
              <a:rPr lang="fr-FR" smtClean="0"/>
              <a:t>14/03/2024</a:t>
            </a:fld>
            <a:endParaRPr lang="fr-FR"/>
          </a:p>
        </p:txBody>
      </p:sp>
      <p:sp>
        <p:nvSpPr>
          <p:cNvPr id="6" name="Espace réservé du pied de page 5">
            <a:extLst>
              <a:ext uri="{FF2B5EF4-FFF2-40B4-BE49-F238E27FC236}">
                <a16:creationId xmlns:a16="http://schemas.microsoft.com/office/drawing/2014/main" id="{2F37AC69-545A-6FB5-76E5-02493755F3F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DDEC2BD-61F1-B548-C093-53B22810F694}"/>
              </a:ext>
            </a:extLst>
          </p:cNvPr>
          <p:cNvSpPr>
            <a:spLocks noGrp="1"/>
          </p:cNvSpPr>
          <p:nvPr>
            <p:ph type="sldNum" sz="quarter" idx="12"/>
          </p:nvPr>
        </p:nvSpPr>
        <p:spPr/>
        <p:txBody>
          <a:bodyPr/>
          <a:lstStyle/>
          <a:p>
            <a:fld id="{C2A8E43D-437B-479D-A6C5-4DF89466F966}" type="slidenum">
              <a:rPr lang="fr-FR" smtClean="0"/>
              <a:t>‹N°›</a:t>
            </a:fld>
            <a:endParaRPr lang="fr-FR"/>
          </a:p>
        </p:txBody>
      </p:sp>
    </p:spTree>
    <p:extLst>
      <p:ext uri="{BB962C8B-B14F-4D97-AF65-F5344CB8AC3E}">
        <p14:creationId xmlns:p14="http://schemas.microsoft.com/office/powerpoint/2010/main" val="3434135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34C5F14-0185-2669-36B3-2F857DEACA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353B942-F914-A633-B2BF-963FA443C8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C3C3672-1B9E-5D1A-E902-C73397FA58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1EC6F9-F213-47C5-9F63-97593370CFAD}" type="datetimeFigureOut">
              <a:rPr lang="fr-FR" smtClean="0"/>
              <a:t>14/03/2024</a:t>
            </a:fld>
            <a:endParaRPr lang="fr-FR"/>
          </a:p>
        </p:txBody>
      </p:sp>
      <p:sp>
        <p:nvSpPr>
          <p:cNvPr id="5" name="Espace réservé du pied de page 4">
            <a:extLst>
              <a:ext uri="{FF2B5EF4-FFF2-40B4-BE49-F238E27FC236}">
                <a16:creationId xmlns:a16="http://schemas.microsoft.com/office/drawing/2014/main" id="{D4BE3638-BCAC-6626-AB9D-F75B01AC09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1916867-1B5A-0741-FEA5-7BABCE7B8E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8E43D-437B-479D-A6C5-4DF89466F966}" type="slidenum">
              <a:rPr lang="fr-FR" smtClean="0"/>
              <a:t>‹N°›</a:t>
            </a:fld>
            <a:endParaRPr lang="fr-FR"/>
          </a:p>
        </p:txBody>
      </p:sp>
    </p:spTree>
    <p:extLst>
      <p:ext uri="{BB962C8B-B14F-4D97-AF65-F5344CB8AC3E}">
        <p14:creationId xmlns:p14="http://schemas.microsoft.com/office/powerpoint/2010/main" val="3480466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2B0B43E-7D5D-F089-0853-61B3416AF420}"/>
              </a:ext>
            </a:extLst>
          </p:cNvPr>
          <p:cNvPicPr>
            <a:picLocks noChangeAspect="1"/>
          </p:cNvPicPr>
          <p:nvPr/>
        </p:nvPicPr>
        <p:blipFill>
          <a:blip r:embed="rId2">
            <a:lum/>
            <a:alphaModFix/>
          </a:blip>
          <a:srcRect/>
          <a:stretch>
            <a:fillRect/>
          </a:stretch>
        </p:blipFill>
        <p:spPr>
          <a:xfrm>
            <a:off x="4642206" y="2440057"/>
            <a:ext cx="3204000" cy="4024800"/>
          </a:xfrm>
          <a:prstGeom prst="rect">
            <a:avLst/>
          </a:prstGeom>
          <a:noFill/>
          <a:ln>
            <a:noFill/>
          </a:ln>
        </p:spPr>
      </p:pic>
      <p:sp>
        <p:nvSpPr>
          <p:cNvPr id="3" name="ZoneTexte 2">
            <a:extLst>
              <a:ext uri="{FF2B5EF4-FFF2-40B4-BE49-F238E27FC236}">
                <a16:creationId xmlns:a16="http://schemas.microsoft.com/office/drawing/2014/main" id="{156AA601-99FA-AAE4-593E-BA93A0F67F3B}"/>
              </a:ext>
            </a:extLst>
          </p:cNvPr>
          <p:cNvSpPr txBox="1"/>
          <p:nvPr/>
        </p:nvSpPr>
        <p:spPr>
          <a:xfrm>
            <a:off x="1367406" y="243281"/>
            <a:ext cx="10016455" cy="1446550"/>
          </a:xfrm>
          <a:prstGeom prst="rect">
            <a:avLst/>
          </a:prstGeom>
          <a:noFill/>
        </p:spPr>
        <p:txBody>
          <a:bodyPr wrap="square" rtlCol="0">
            <a:spAutoFit/>
          </a:bodyPr>
          <a:lstStyle/>
          <a:p>
            <a:pPr algn="ctr"/>
            <a:r>
              <a:rPr lang="fr-FR" sz="4400" b="1" dirty="0">
                <a:solidFill>
                  <a:srgbClr val="FF0000"/>
                </a:solidFill>
                <a:latin typeface="Arial" panose="020B0604020202020204" pitchFamily="34" charset="0"/>
                <a:cs typeface="Arial" panose="020B0604020202020204" pitchFamily="34" charset="0"/>
              </a:rPr>
              <a:t>ESCADRON DEPARTEMENTAL DE LA SECURITE ROUTIERE</a:t>
            </a:r>
          </a:p>
        </p:txBody>
      </p:sp>
    </p:spTree>
    <p:extLst>
      <p:ext uri="{BB962C8B-B14F-4D97-AF65-F5344CB8AC3E}">
        <p14:creationId xmlns:p14="http://schemas.microsoft.com/office/powerpoint/2010/main" val="38441928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A06622-CA93-831F-765A-65A0FB36F445}"/>
              </a:ext>
            </a:extLst>
          </p:cNvPr>
          <p:cNvSpPr>
            <a:spLocks noGrp="1"/>
          </p:cNvSpPr>
          <p:nvPr>
            <p:ph type="title"/>
          </p:nvPr>
        </p:nvSpPr>
        <p:spPr/>
        <p:txBody>
          <a:bodyPr/>
          <a:lstStyle/>
          <a:p>
            <a:r>
              <a:rPr lang="fr-FR" dirty="0">
                <a:solidFill>
                  <a:srgbClr val="00B050"/>
                </a:solidFill>
                <a:latin typeface="Arial" panose="020B0604020202020204" pitchFamily="34" charset="0"/>
                <a:cs typeface="Arial" panose="020B0604020202020204" pitchFamily="34" charset="0"/>
              </a:rPr>
              <a:t>CODE DE LA ROUTE</a:t>
            </a:r>
          </a:p>
        </p:txBody>
      </p:sp>
      <p:sp>
        <p:nvSpPr>
          <p:cNvPr id="3" name="ZoneTexte 2">
            <a:extLst>
              <a:ext uri="{FF2B5EF4-FFF2-40B4-BE49-F238E27FC236}">
                <a16:creationId xmlns:a16="http://schemas.microsoft.com/office/drawing/2014/main" id="{DA578D44-6602-89CD-0B4A-F8D641CFEE4D}"/>
              </a:ext>
            </a:extLst>
          </p:cNvPr>
          <p:cNvSpPr txBox="1"/>
          <p:nvPr/>
        </p:nvSpPr>
        <p:spPr>
          <a:xfrm>
            <a:off x="838200" y="2585838"/>
            <a:ext cx="8941149" cy="4026743"/>
          </a:xfrm>
          <a:prstGeom prst="rect">
            <a:avLst/>
          </a:prstGeom>
          <a:noFill/>
        </p:spPr>
        <p:txBody>
          <a:bodyPr wrap="square">
            <a:spAutoFit/>
          </a:bodyPr>
          <a:lstStyle/>
          <a:p>
            <a:pPr fontAlgn="base">
              <a:lnSpc>
                <a:spcPct val="150000"/>
              </a:lnSpc>
            </a:pPr>
            <a:r>
              <a:rPr lang="fr-FR" b="1" i="0" cap="all" dirty="0">
                <a:solidFill>
                  <a:srgbClr val="212529"/>
                </a:solidFill>
                <a:effectLst/>
                <a:latin typeface="Arial" panose="020B0604020202020204" pitchFamily="34" charset="0"/>
                <a:cs typeface="Arial" panose="020B0604020202020204" pitchFamily="34" charset="0"/>
              </a:rPr>
              <a:t>C’EST BIEN AVANT TOUT UN ACTE DE CIVISME ET DE RESPECT DE L’AUTRE.</a:t>
            </a:r>
          </a:p>
          <a:p>
            <a:pPr fontAlgn="base"/>
            <a:endParaRPr lang="fr-FR" sz="1050" b="1" i="0" cap="all" dirty="0">
              <a:solidFill>
                <a:srgbClr val="212529"/>
              </a:solidFill>
              <a:effectLst/>
              <a:latin typeface="Arial" panose="020B0604020202020204" pitchFamily="34" charset="0"/>
              <a:cs typeface="Arial" panose="020B0604020202020204" pitchFamily="34" charset="0"/>
            </a:endParaRPr>
          </a:p>
          <a:p>
            <a:pPr fontAlgn="base">
              <a:lnSpc>
                <a:spcPct val="150000"/>
              </a:lnSpc>
            </a:pPr>
            <a:r>
              <a:rPr lang="fr-FR" b="0" i="0" dirty="0">
                <a:solidFill>
                  <a:srgbClr val="212529"/>
                </a:solidFill>
                <a:effectLst/>
                <a:latin typeface="Arial" panose="020B0604020202020204" pitchFamily="34" charset="0"/>
                <a:cs typeface="Arial" panose="020B0604020202020204" pitchFamily="34" charset="0"/>
              </a:rPr>
              <a:t>Nous utilisons la voie publique pour circuler quel que soit notre mode de transport (piéton, cycliste, automobiliste). Sur la route, des usagers très divers doivent donc cohabiter dans des configurations changeantes suivant l’évolution des conditions météo et la luminosité, par exemple. C’est pourquoi, pour la sécurité de tous, il faut une règle : c’est le </a:t>
            </a:r>
            <a:r>
              <a:rPr lang="fr-FR" b="1" i="0" dirty="0">
                <a:solidFill>
                  <a:srgbClr val="212529"/>
                </a:solidFill>
                <a:effectLst/>
                <a:latin typeface="Arial" panose="020B0604020202020204" pitchFamily="34" charset="0"/>
                <a:cs typeface="Arial" panose="020B0604020202020204" pitchFamily="34" charset="0"/>
              </a:rPr>
              <a:t>Code de la Route</a:t>
            </a:r>
            <a:r>
              <a:rPr lang="fr-FR" b="0" i="0" dirty="0">
                <a:solidFill>
                  <a:srgbClr val="212529"/>
                </a:solidFill>
                <a:effectLst/>
                <a:latin typeface="Arial" panose="020B0604020202020204" pitchFamily="34" charset="0"/>
                <a:cs typeface="Arial" panose="020B0604020202020204" pitchFamily="34" charset="0"/>
              </a:rPr>
              <a:t>.</a:t>
            </a:r>
          </a:p>
          <a:p>
            <a:pPr fontAlgn="base">
              <a:lnSpc>
                <a:spcPct val="150000"/>
              </a:lnSpc>
            </a:pPr>
            <a:r>
              <a:rPr lang="fr-FR" b="0" i="0" dirty="0">
                <a:solidFill>
                  <a:srgbClr val="212529"/>
                </a:solidFill>
                <a:effectLst/>
                <a:latin typeface="Arial" panose="020B0604020202020204" pitchFamily="34" charset="0"/>
                <a:cs typeface="Arial" panose="020B0604020202020204" pitchFamily="34" charset="0"/>
              </a:rPr>
              <a:t>Tous les usagers doivent le respecter. Dans le cas contraire, ils risquent très fortement de provoquer un accident. Nombreuses sont les personnes responsables et victimes d’accidents mortels à cause du non-respect du Code de la route.</a:t>
            </a:r>
          </a:p>
        </p:txBody>
      </p:sp>
      <p:sp>
        <p:nvSpPr>
          <p:cNvPr id="4" name="ZoneTexte 3">
            <a:extLst>
              <a:ext uri="{FF2B5EF4-FFF2-40B4-BE49-F238E27FC236}">
                <a16:creationId xmlns:a16="http://schemas.microsoft.com/office/drawing/2014/main" id="{F0A6FAEA-08F5-5550-B1A6-FDC6187527B7}"/>
              </a:ext>
            </a:extLst>
          </p:cNvPr>
          <p:cNvSpPr txBox="1"/>
          <p:nvPr/>
        </p:nvSpPr>
        <p:spPr>
          <a:xfrm>
            <a:off x="1757010" y="1690688"/>
            <a:ext cx="8677977" cy="646331"/>
          </a:xfrm>
          <a:prstGeom prst="rect">
            <a:avLst/>
          </a:prstGeom>
          <a:noFill/>
        </p:spPr>
        <p:txBody>
          <a:bodyPr wrap="square">
            <a:spAutoFit/>
          </a:bodyPr>
          <a:lstStyle/>
          <a:p>
            <a:pPr algn="ctr" fontAlgn="base"/>
            <a:r>
              <a:rPr lang="fr-FR" sz="3600" b="1" i="0" cap="all" dirty="0">
                <a:solidFill>
                  <a:srgbClr val="FF0000"/>
                </a:solidFill>
                <a:effectLst/>
                <a:latin typeface="Arial" panose="020B0604020202020204" pitchFamily="34" charset="0"/>
                <a:cs typeface="Arial" panose="020B0604020202020204" pitchFamily="34" charset="0"/>
              </a:rPr>
              <a:t>RESPECTER LE CODE DE LA ROUTE</a:t>
            </a:r>
          </a:p>
        </p:txBody>
      </p:sp>
      <p:pic>
        <p:nvPicPr>
          <p:cNvPr id="5122" name="Picture 2" descr="Sécurité routière à vélo | site du Département de l'Ain">
            <a:extLst>
              <a:ext uri="{FF2B5EF4-FFF2-40B4-BE49-F238E27FC236}">
                <a16:creationId xmlns:a16="http://schemas.microsoft.com/office/drawing/2014/main" id="{CDD1433A-FC2D-9301-E456-E7F9B5E53A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0343" y="245212"/>
            <a:ext cx="1544011" cy="156539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5124" name="Picture 4" descr="FORMATION Code de la Route en Candidat libre et/ou en Auto école? &lt;  Prepacode &gt;">
            <a:extLst>
              <a:ext uri="{FF2B5EF4-FFF2-40B4-BE49-F238E27FC236}">
                <a16:creationId xmlns:a16="http://schemas.microsoft.com/office/drawing/2014/main" id="{8A42F4F4-7F69-E28B-AC45-AD4940A23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349" y="4959350"/>
            <a:ext cx="2286000" cy="153352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4480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barn(inVertical)">
                                      <p:cBhvr>
                                        <p:cTn id="21" dur="500"/>
                                        <p:tgtEl>
                                          <p:spTgt spid="512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124"/>
                                        </p:tgtEl>
                                        <p:attrNameLst>
                                          <p:attrName>style.visibility</p:attrName>
                                        </p:attrNameLst>
                                      </p:cBhvr>
                                      <p:to>
                                        <p:strVal val="visible"/>
                                      </p:to>
                                    </p:set>
                                    <p:animEffect transition="in" filter="barn(inVertical)">
                                      <p:cBhvr>
                                        <p:cTn id="26" dur="500"/>
                                        <p:tgtEl>
                                          <p:spTgt spid="512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A06622-CA93-831F-765A-65A0FB36F445}"/>
              </a:ext>
            </a:extLst>
          </p:cNvPr>
          <p:cNvSpPr>
            <a:spLocks noGrp="1"/>
          </p:cNvSpPr>
          <p:nvPr>
            <p:ph type="title"/>
          </p:nvPr>
        </p:nvSpPr>
        <p:spPr/>
        <p:txBody>
          <a:bodyPr/>
          <a:lstStyle/>
          <a:p>
            <a:r>
              <a:rPr lang="fr-FR" dirty="0">
                <a:solidFill>
                  <a:srgbClr val="00B050"/>
                </a:solidFill>
                <a:latin typeface="Arial" panose="020B0604020202020204" pitchFamily="34" charset="0"/>
                <a:cs typeface="Arial" panose="020B0604020202020204" pitchFamily="34" charset="0"/>
              </a:rPr>
              <a:t>ROULER EN SECURITE</a:t>
            </a:r>
          </a:p>
        </p:txBody>
      </p:sp>
      <p:sp>
        <p:nvSpPr>
          <p:cNvPr id="5" name="Espace réservé du contenu 2">
            <a:extLst>
              <a:ext uri="{FF2B5EF4-FFF2-40B4-BE49-F238E27FC236}">
                <a16:creationId xmlns:a16="http://schemas.microsoft.com/office/drawing/2014/main" id="{D8A582F4-5528-1F00-C648-CFA8AAA7AFDF}"/>
              </a:ext>
            </a:extLst>
          </p:cNvPr>
          <p:cNvSpPr>
            <a:spLocks noGrp="1"/>
          </p:cNvSpPr>
          <p:nvPr>
            <p:ph idx="1"/>
          </p:nvPr>
        </p:nvSpPr>
        <p:spPr>
          <a:xfrm>
            <a:off x="838200" y="1825625"/>
            <a:ext cx="10515600" cy="4667250"/>
          </a:xfrm>
        </p:spPr>
        <p:txBody>
          <a:bodyPr>
            <a:noAutofit/>
          </a:bodyPr>
          <a:lstStyle/>
          <a:p>
            <a:pPr>
              <a:lnSpc>
                <a:spcPct val="150000"/>
              </a:lnSpc>
              <a:buFont typeface="Wingdings" panose="05000000000000000000" pitchFamily="2" charset="2"/>
              <a:buChar char="ü"/>
            </a:pPr>
            <a:r>
              <a:rPr lang="fr-FR" sz="2000" dirty="0">
                <a:latin typeface="Arial" panose="020B0604020202020204" pitchFamily="34" charset="0"/>
                <a:cs typeface="Arial" panose="020B0604020202020204" pitchFamily="34" charset="0"/>
              </a:rPr>
              <a:t>Préparer son trajet à l’aide d’un compteur connecté de type Garmin, </a:t>
            </a:r>
            <a:r>
              <a:rPr lang="fr-FR" sz="2000" dirty="0" err="1">
                <a:latin typeface="Arial" panose="020B0604020202020204" pitchFamily="34" charset="0"/>
                <a:cs typeface="Arial" panose="020B0604020202020204" pitchFamily="34" charset="0"/>
              </a:rPr>
              <a:t>Wahoo</a:t>
            </a:r>
            <a:r>
              <a:rPr lang="fr-FR" sz="2000" dirty="0">
                <a:latin typeface="Arial" panose="020B0604020202020204" pitchFamily="34" charset="0"/>
                <a:cs typeface="Arial" panose="020B0604020202020204" pitchFamily="34" charset="0"/>
              </a:rPr>
              <a:t> , Bryton ou Polar en évitant les grands axes à forte circulation (route nationale par exemple).</a:t>
            </a:r>
          </a:p>
          <a:p>
            <a:pPr>
              <a:lnSpc>
                <a:spcPct val="150000"/>
              </a:lnSpc>
              <a:buFont typeface="Wingdings" panose="05000000000000000000" pitchFamily="2" charset="2"/>
              <a:buChar char="ü"/>
            </a:pPr>
            <a:r>
              <a:rPr lang="fr-FR" sz="2000" dirty="0">
                <a:latin typeface="Arial" panose="020B0604020202020204" pitchFamily="34" charset="0"/>
                <a:cs typeface="Arial" panose="020B0604020202020204" pitchFamily="34" charset="0"/>
              </a:rPr>
              <a:t>S’équiper d’une ceinture cardiaque afin de vérifier son rythme et ne pas être en sur-effort.</a:t>
            </a:r>
          </a:p>
          <a:p>
            <a:pPr>
              <a:lnSpc>
                <a:spcPct val="150000"/>
              </a:lnSpc>
              <a:buFont typeface="Wingdings" panose="05000000000000000000" pitchFamily="2" charset="2"/>
              <a:buChar char="ü"/>
            </a:pPr>
            <a:r>
              <a:rPr lang="fr-FR" sz="2000" dirty="0">
                <a:latin typeface="Arial" panose="020B0604020202020204" pitchFamily="34" charset="0"/>
                <a:cs typeface="Arial" panose="020B0604020202020204" pitchFamily="34" charset="0"/>
              </a:rPr>
              <a:t>Vérifier l’état du vélo : pression des pneus, boîtier de direction et de pédalier, chaîne et cassette, freins.</a:t>
            </a:r>
          </a:p>
          <a:p>
            <a:pPr>
              <a:lnSpc>
                <a:spcPct val="150000"/>
              </a:lnSpc>
              <a:buFont typeface="Wingdings" panose="05000000000000000000" pitchFamily="2" charset="2"/>
              <a:buChar char="ü"/>
            </a:pPr>
            <a:r>
              <a:rPr lang="fr-FR" sz="2000" dirty="0">
                <a:latin typeface="Arial" panose="020B0604020202020204" pitchFamily="34" charset="0"/>
                <a:cs typeface="Arial" panose="020B0604020202020204" pitchFamily="34" charset="0"/>
              </a:rPr>
              <a:t>S’équiper d’une lumière à </a:t>
            </a:r>
            <a:r>
              <a:rPr lang="fr-FR" sz="2000" dirty="0" err="1">
                <a:latin typeface="Arial" panose="020B0604020202020204" pitchFamily="34" charset="0"/>
                <a:cs typeface="Arial" panose="020B0604020202020204" pitchFamily="34" charset="0"/>
              </a:rPr>
              <a:t>led</a:t>
            </a:r>
            <a:r>
              <a:rPr lang="fr-FR" sz="2000" dirty="0">
                <a:latin typeface="Arial" panose="020B0604020202020204" pitchFamily="34" charset="0"/>
                <a:cs typeface="Arial" panose="020B0604020202020204" pitchFamily="34" charset="0"/>
              </a:rPr>
              <a:t> rouge à l’arrière.</a:t>
            </a:r>
          </a:p>
          <a:p>
            <a:pPr>
              <a:lnSpc>
                <a:spcPct val="150000"/>
              </a:lnSpc>
              <a:buFont typeface="Wingdings" panose="05000000000000000000" pitchFamily="2" charset="2"/>
              <a:buChar char="ü"/>
            </a:pPr>
            <a:r>
              <a:rPr lang="fr-FR" sz="2000" dirty="0">
                <a:latin typeface="Arial" panose="020B0604020202020204" pitchFamily="34" charset="0"/>
                <a:cs typeface="Arial" panose="020B0604020202020204" pitchFamily="34" charset="0"/>
              </a:rPr>
              <a:t>S’équiper de vêtements clairs et fluorescents si possible.</a:t>
            </a:r>
          </a:p>
          <a:p>
            <a:pPr>
              <a:lnSpc>
                <a:spcPct val="150000"/>
              </a:lnSpc>
              <a:buFont typeface="Wingdings" panose="05000000000000000000" pitchFamily="2" charset="2"/>
              <a:buChar char="ü"/>
            </a:pPr>
            <a:r>
              <a:rPr lang="fr-FR" sz="2000" dirty="0">
                <a:latin typeface="Arial" panose="020B0604020202020204" pitchFamily="34" charset="0"/>
                <a:cs typeface="Arial" panose="020B0604020202020204" pitchFamily="34" charset="0"/>
              </a:rPr>
              <a:t>Vérifier les conditions climatiques avant le départ.</a:t>
            </a:r>
          </a:p>
          <a:p>
            <a:pPr>
              <a:lnSpc>
                <a:spcPct val="150000"/>
              </a:lnSpc>
              <a:buFont typeface="Wingdings" panose="05000000000000000000" pitchFamily="2" charset="2"/>
              <a:buChar char="ü"/>
            </a:pPr>
            <a:endParaRPr lang="fr-FR" sz="20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ü"/>
            </a:pPr>
            <a:endParaRPr lang="fr-FR" sz="20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ü"/>
            </a:pPr>
            <a:endParaRPr lang="fr-FR" sz="2000" dirty="0">
              <a:latin typeface="Arial" panose="020B0604020202020204" pitchFamily="34" charset="0"/>
              <a:cs typeface="Arial" panose="020B0604020202020204" pitchFamily="34" charset="0"/>
            </a:endParaRPr>
          </a:p>
        </p:txBody>
      </p:sp>
      <p:pic>
        <p:nvPicPr>
          <p:cNvPr id="8" name="Picture 2" descr="Cyclisme : comment rouler en toute sécurité? — Dans la Tête d'un Cycliste">
            <a:extLst>
              <a:ext uri="{FF2B5EF4-FFF2-40B4-BE49-F238E27FC236}">
                <a16:creationId xmlns:a16="http://schemas.microsoft.com/office/drawing/2014/main" id="{D5CDB974-D321-D761-1FA1-9B57740E4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3486" y="3965607"/>
            <a:ext cx="2790314" cy="27961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ARMIN 1040 Edge + ceinture cardio HRM Dual - Compteur GPS Cycle">
            <a:extLst>
              <a:ext uri="{FF2B5EF4-FFF2-40B4-BE49-F238E27FC236}">
                <a16:creationId xmlns:a16="http://schemas.microsoft.com/office/drawing/2014/main" id="{1CC4627D-2DDB-1B1D-B14D-E653E680D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3486" y="222818"/>
            <a:ext cx="1754973" cy="1754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7300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ipe(down)">
                                      <p:cBhvr>
                                        <p:cTn id="26" dur="20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wipe(down)">
                                      <p:cBhvr>
                                        <p:cTn id="31" dur="2000"/>
                                        <p:tgtEl>
                                          <p:spTgt spid="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wipe(down)">
                                      <p:cBhvr>
                                        <p:cTn id="36" dur="2000"/>
                                        <p:tgtEl>
                                          <p:spTgt spid="5">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wipe(down)">
                                      <p:cBhvr>
                                        <p:cTn id="41" dur="2000"/>
                                        <p:tgtEl>
                                          <p:spTgt spid="5">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
                                            <p:txEl>
                                              <p:pRg st="4" end="4"/>
                                            </p:txEl>
                                          </p:spTgt>
                                        </p:tgtEl>
                                        <p:attrNameLst>
                                          <p:attrName>style.visibility</p:attrName>
                                        </p:attrNameLst>
                                      </p:cBhvr>
                                      <p:to>
                                        <p:strVal val="visible"/>
                                      </p:to>
                                    </p:set>
                                    <p:animEffect transition="in" filter="wipe(down)">
                                      <p:cBhvr>
                                        <p:cTn id="46" dur="2000"/>
                                        <p:tgtEl>
                                          <p:spTgt spid="5">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animEffect transition="in" filter="wipe(down)">
                                      <p:cBhvr>
                                        <p:cTn id="51"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A06622-CA93-831F-765A-65A0FB36F445}"/>
              </a:ext>
            </a:extLst>
          </p:cNvPr>
          <p:cNvSpPr>
            <a:spLocks noGrp="1"/>
          </p:cNvSpPr>
          <p:nvPr>
            <p:ph type="title"/>
          </p:nvPr>
        </p:nvSpPr>
        <p:spPr>
          <a:xfrm>
            <a:off x="838200" y="388937"/>
            <a:ext cx="10515600" cy="1325563"/>
          </a:xfrm>
        </p:spPr>
        <p:txBody>
          <a:bodyPr/>
          <a:lstStyle/>
          <a:p>
            <a:r>
              <a:rPr lang="fr-FR" dirty="0">
                <a:solidFill>
                  <a:srgbClr val="00B050"/>
                </a:solidFill>
                <a:latin typeface="Arial" panose="020B0604020202020204" pitchFamily="34" charset="0"/>
                <a:cs typeface="Arial" panose="020B0604020202020204" pitchFamily="34" charset="0"/>
              </a:rPr>
              <a:t>ROULER EN SECURITE</a:t>
            </a:r>
          </a:p>
        </p:txBody>
      </p:sp>
      <p:sp>
        <p:nvSpPr>
          <p:cNvPr id="6" name="Espace réservé du contenu 2">
            <a:extLst>
              <a:ext uri="{FF2B5EF4-FFF2-40B4-BE49-F238E27FC236}">
                <a16:creationId xmlns:a16="http://schemas.microsoft.com/office/drawing/2014/main" id="{5868118E-DB2F-C88D-BEC3-B18DECFEBB28}"/>
              </a:ext>
            </a:extLst>
          </p:cNvPr>
          <p:cNvSpPr>
            <a:spLocks noGrp="1"/>
          </p:cNvSpPr>
          <p:nvPr>
            <p:ph idx="1"/>
          </p:nvPr>
        </p:nvSpPr>
        <p:spPr>
          <a:xfrm>
            <a:off x="838200" y="1801813"/>
            <a:ext cx="10515600" cy="4667250"/>
          </a:xfrm>
        </p:spPr>
        <p:txBody>
          <a:bodyPr>
            <a:normAutofit lnSpcReduction="10000"/>
          </a:bodyPr>
          <a:lstStyle/>
          <a:p>
            <a:pPr>
              <a:lnSpc>
                <a:spcPct val="150000"/>
              </a:lnSpc>
              <a:buFont typeface="Wingdings" panose="05000000000000000000" pitchFamily="2" charset="2"/>
              <a:buChar char="ü"/>
            </a:pPr>
            <a:r>
              <a:rPr lang="fr-FR" sz="2400" dirty="0">
                <a:latin typeface="Arial" panose="020B0604020202020204" pitchFamily="34" charset="0"/>
                <a:cs typeface="Arial" panose="020B0604020202020204" pitchFamily="34" charset="0"/>
              </a:rPr>
              <a:t> Être à l’écoute de l’environnement. </a:t>
            </a:r>
          </a:p>
          <a:p>
            <a:pPr>
              <a:lnSpc>
                <a:spcPct val="150000"/>
              </a:lnSpc>
              <a:buFont typeface="Wingdings" panose="05000000000000000000" pitchFamily="2" charset="2"/>
              <a:buChar char="ü"/>
            </a:pPr>
            <a:r>
              <a:rPr lang="fr-FR" sz="2400" dirty="0">
                <a:latin typeface="Arial" panose="020B0604020202020204" pitchFamily="34" charset="0"/>
                <a:cs typeface="Arial" panose="020B0604020202020204" pitchFamily="34" charset="0"/>
              </a:rPr>
              <a:t> Ne pas porter d’écouteurs.</a:t>
            </a:r>
          </a:p>
          <a:p>
            <a:pPr>
              <a:lnSpc>
                <a:spcPct val="150000"/>
              </a:lnSpc>
              <a:buFont typeface="Wingdings" panose="05000000000000000000" pitchFamily="2" charset="2"/>
              <a:buChar char="ü"/>
            </a:pPr>
            <a:r>
              <a:rPr lang="fr-FR" sz="2400" dirty="0">
                <a:latin typeface="Arial" panose="020B0604020202020204" pitchFamily="34" charset="0"/>
                <a:cs typeface="Arial" panose="020B0604020202020204" pitchFamily="34" charset="0"/>
              </a:rPr>
              <a:t> Ne pas avoir consommé d’alcool (et avec modération la veille).</a:t>
            </a:r>
          </a:p>
          <a:p>
            <a:pPr>
              <a:lnSpc>
                <a:spcPct val="150000"/>
              </a:lnSpc>
              <a:buFont typeface="Wingdings" panose="05000000000000000000" pitchFamily="2" charset="2"/>
              <a:buChar char="ü"/>
            </a:pPr>
            <a:r>
              <a:rPr lang="fr-FR" sz="2400" dirty="0">
                <a:latin typeface="Arial" panose="020B0604020202020204" pitchFamily="34" charset="0"/>
                <a:cs typeface="Arial" panose="020B0604020202020204" pitchFamily="34" charset="0"/>
              </a:rPr>
              <a:t> Ne pas rester dans l’angle mort d’un bus ou d’un ensemble routier.</a:t>
            </a:r>
          </a:p>
          <a:p>
            <a:pPr>
              <a:lnSpc>
                <a:spcPct val="150000"/>
              </a:lnSpc>
              <a:buFont typeface="Wingdings" panose="05000000000000000000" pitchFamily="2" charset="2"/>
              <a:buChar char="ü"/>
            </a:pPr>
            <a:r>
              <a:rPr lang="fr-FR" sz="2400" dirty="0">
                <a:latin typeface="Arial" panose="020B0604020202020204" pitchFamily="34" charset="0"/>
                <a:cs typeface="Arial" panose="020B0604020202020204" pitchFamily="34" charset="0"/>
              </a:rPr>
              <a:t> Circuler à droite dans les virages.</a:t>
            </a:r>
          </a:p>
          <a:p>
            <a:pPr>
              <a:lnSpc>
                <a:spcPct val="150000"/>
              </a:lnSpc>
              <a:buFont typeface="Wingdings" panose="05000000000000000000" pitchFamily="2" charset="2"/>
              <a:buChar char="ü"/>
            </a:pPr>
            <a:r>
              <a:rPr lang="fr-FR" sz="2400" dirty="0">
                <a:latin typeface="Arial" panose="020B0604020202020204" pitchFamily="34" charset="0"/>
                <a:cs typeface="Arial" panose="020B0604020202020204" pitchFamily="34" charset="0"/>
              </a:rPr>
              <a:t> Être attentif aux piétons, aux enfants sur les bords de route.</a:t>
            </a:r>
          </a:p>
          <a:p>
            <a:pPr>
              <a:lnSpc>
                <a:spcPct val="150000"/>
              </a:lnSpc>
              <a:buFont typeface="Wingdings" panose="05000000000000000000" pitchFamily="2" charset="2"/>
              <a:buChar char="ü"/>
            </a:pPr>
            <a:r>
              <a:rPr lang="fr-FR" sz="2400" dirty="0">
                <a:latin typeface="Arial" panose="020B0604020202020204" pitchFamily="34" charset="0"/>
                <a:cs typeface="Arial" panose="020B0604020202020204" pitchFamily="34" charset="0"/>
              </a:rPr>
              <a:t> Ne pas circuler sur les pistes cyclables non entretenues.</a:t>
            </a:r>
          </a:p>
          <a:p>
            <a:pPr>
              <a:lnSpc>
                <a:spcPct val="150000"/>
              </a:lnSpc>
              <a:buFont typeface="Wingdings" panose="05000000000000000000" pitchFamily="2" charset="2"/>
              <a:buChar char="ü"/>
            </a:pPr>
            <a:endParaRPr lang="fr-FR" sz="24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ü"/>
            </a:pPr>
            <a:endParaRPr lang="fr-FR" sz="24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ü"/>
            </a:pPr>
            <a:endParaRPr lang="fr-FR" sz="24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ü"/>
            </a:pPr>
            <a:endParaRPr lang="fr-FR" sz="2400" dirty="0">
              <a:latin typeface="Arial" panose="020B0604020202020204" pitchFamily="34" charset="0"/>
              <a:cs typeface="Arial" panose="020B0604020202020204" pitchFamily="34" charset="0"/>
            </a:endParaRPr>
          </a:p>
        </p:txBody>
      </p:sp>
      <p:pic>
        <p:nvPicPr>
          <p:cNvPr id="2052" name="Picture 4" descr="Vigilance Images – Parcourir 33,898 le catalogue de photos, vecteurs et  vidéos | Adobe Stock">
            <a:extLst>
              <a:ext uri="{FF2B5EF4-FFF2-40B4-BE49-F238E27FC236}">
                <a16:creationId xmlns:a16="http://schemas.microsoft.com/office/drawing/2014/main" id="{F5D51160-7B59-ECED-77D8-588F12A36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5275" y="1100426"/>
            <a:ext cx="1597191" cy="147433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4" name="Picture 6" descr="Sécurité routière : RÉAGISSEZ ! - Actualités - Les services de l'État dans  la Somme">
            <a:extLst>
              <a:ext uri="{FF2B5EF4-FFF2-40B4-BE49-F238E27FC236}">
                <a16:creationId xmlns:a16="http://schemas.microsoft.com/office/drawing/2014/main" id="{9B36611E-82F5-D234-204B-7D5DDD7C78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302" b="22721"/>
          <a:stretch/>
        </p:blipFill>
        <p:spPr bwMode="auto">
          <a:xfrm rot="20186229">
            <a:off x="9494363" y="5239617"/>
            <a:ext cx="2180310" cy="82817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6" name="Picture 8" descr="Angles morts sur les poids lourds : des autocollants pour protéger les  deux-roues">
            <a:extLst>
              <a:ext uri="{FF2B5EF4-FFF2-40B4-BE49-F238E27FC236}">
                <a16:creationId xmlns:a16="http://schemas.microsoft.com/office/drawing/2014/main" id="{8A9DED8A-6870-223E-BC24-43C3B27BA8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r="1"/>
          <a:stretch/>
        </p:blipFill>
        <p:spPr bwMode="auto">
          <a:xfrm>
            <a:off x="10397199" y="2829051"/>
            <a:ext cx="1154357" cy="1668430"/>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0978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wheel(1)">
                                      <p:cBhvr>
                                        <p:cTn id="13" dur="2000"/>
                                        <p:tgtEl>
                                          <p:spTgt spid="205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wheel(1)">
                                      <p:cBhvr>
                                        <p:cTn id="18" dur="2000"/>
                                        <p:tgtEl>
                                          <p:spTgt spid="205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wheel(1)">
                                      <p:cBhvr>
                                        <p:cTn id="23" dur="2000"/>
                                        <p:tgtEl>
                                          <p:spTgt spid="205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fade">
                                      <p:cBhvr>
                                        <p:cTn id="35" dur="1000"/>
                                        <p:tgtEl>
                                          <p:spTgt spid="6">
                                            <p:txEl>
                                              <p:pRg st="1" end="1"/>
                                            </p:txEl>
                                          </p:spTgt>
                                        </p:tgtEl>
                                      </p:cBhvr>
                                    </p:animEffect>
                                    <p:anim calcmode="lin" valueType="num">
                                      <p:cBhvr>
                                        <p:cTn id="3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1000"/>
                                        <p:tgtEl>
                                          <p:spTgt spid="6">
                                            <p:txEl>
                                              <p:pRg st="2" end="2"/>
                                            </p:txEl>
                                          </p:spTgt>
                                        </p:tgtEl>
                                      </p:cBhvr>
                                    </p:animEffect>
                                    <p:anim calcmode="lin" valueType="num">
                                      <p:cBhvr>
                                        <p:cTn id="4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fade">
                                      <p:cBhvr>
                                        <p:cTn id="49" dur="1000"/>
                                        <p:tgtEl>
                                          <p:spTgt spid="6">
                                            <p:txEl>
                                              <p:pRg st="3" end="3"/>
                                            </p:txEl>
                                          </p:spTgt>
                                        </p:tgtEl>
                                      </p:cBhvr>
                                    </p:animEffect>
                                    <p:anim calcmode="lin" valueType="num">
                                      <p:cBhvr>
                                        <p:cTn id="5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xEl>
                                              <p:pRg st="4" end="4"/>
                                            </p:txEl>
                                          </p:spTgt>
                                        </p:tgtEl>
                                        <p:attrNameLst>
                                          <p:attrName>style.visibility</p:attrName>
                                        </p:attrNameLst>
                                      </p:cBhvr>
                                      <p:to>
                                        <p:strVal val="visible"/>
                                      </p:to>
                                    </p:set>
                                    <p:animEffect transition="in" filter="fade">
                                      <p:cBhvr>
                                        <p:cTn id="56" dur="1000"/>
                                        <p:tgtEl>
                                          <p:spTgt spid="6">
                                            <p:txEl>
                                              <p:pRg st="4" end="4"/>
                                            </p:txEl>
                                          </p:spTgt>
                                        </p:tgtEl>
                                      </p:cBhvr>
                                    </p:animEffect>
                                    <p:anim calcmode="lin" valueType="num">
                                      <p:cBhvr>
                                        <p:cTn id="5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txEl>
                                              <p:pRg st="5" end="5"/>
                                            </p:txEl>
                                          </p:spTgt>
                                        </p:tgtEl>
                                        <p:attrNameLst>
                                          <p:attrName>style.visibility</p:attrName>
                                        </p:attrNameLst>
                                      </p:cBhvr>
                                      <p:to>
                                        <p:strVal val="visible"/>
                                      </p:to>
                                    </p:set>
                                    <p:animEffect transition="in" filter="fade">
                                      <p:cBhvr>
                                        <p:cTn id="63" dur="1000"/>
                                        <p:tgtEl>
                                          <p:spTgt spid="6">
                                            <p:txEl>
                                              <p:pRg st="5" end="5"/>
                                            </p:txEl>
                                          </p:spTgt>
                                        </p:tgtEl>
                                      </p:cBhvr>
                                    </p:animEffect>
                                    <p:anim calcmode="lin" valueType="num">
                                      <p:cBhvr>
                                        <p:cTn id="64"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
                                            <p:txEl>
                                              <p:pRg st="6" end="6"/>
                                            </p:txEl>
                                          </p:spTgt>
                                        </p:tgtEl>
                                        <p:attrNameLst>
                                          <p:attrName>style.visibility</p:attrName>
                                        </p:attrNameLst>
                                      </p:cBhvr>
                                      <p:to>
                                        <p:strVal val="visible"/>
                                      </p:to>
                                    </p:set>
                                    <p:animEffect transition="in" filter="fade">
                                      <p:cBhvr>
                                        <p:cTn id="70" dur="1000"/>
                                        <p:tgtEl>
                                          <p:spTgt spid="6">
                                            <p:txEl>
                                              <p:pRg st="6" end="6"/>
                                            </p:txEl>
                                          </p:spTgt>
                                        </p:tgtEl>
                                      </p:cBhvr>
                                    </p:animEffect>
                                    <p:anim calcmode="lin" valueType="num">
                                      <p:cBhvr>
                                        <p:cTn id="71"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A06622-CA93-831F-765A-65A0FB36F445}"/>
              </a:ext>
            </a:extLst>
          </p:cNvPr>
          <p:cNvSpPr>
            <a:spLocks noGrp="1"/>
          </p:cNvSpPr>
          <p:nvPr>
            <p:ph type="title"/>
          </p:nvPr>
        </p:nvSpPr>
        <p:spPr/>
        <p:txBody>
          <a:bodyPr/>
          <a:lstStyle/>
          <a:p>
            <a:r>
              <a:rPr lang="fr-FR" dirty="0">
                <a:solidFill>
                  <a:srgbClr val="00B050"/>
                </a:solidFill>
                <a:latin typeface="Arial" panose="020B0604020202020204" pitchFamily="34" charset="0"/>
                <a:cs typeface="Arial" panose="020B0604020202020204" pitchFamily="34" charset="0"/>
              </a:rPr>
              <a:t>BONNES PRATIQUES</a:t>
            </a:r>
          </a:p>
        </p:txBody>
      </p:sp>
      <p:sp>
        <p:nvSpPr>
          <p:cNvPr id="3" name="Espace réservé du contenu 2">
            <a:extLst>
              <a:ext uri="{FF2B5EF4-FFF2-40B4-BE49-F238E27FC236}">
                <a16:creationId xmlns:a16="http://schemas.microsoft.com/office/drawing/2014/main" id="{A83B51E9-56A1-0469-58B1-7F68C31E9B44}"/>
              </a:ext>
            </a:extLst>
          </p:cNvPr>
          <p:cNvSpPr>
            <a:spLocks noGrp="1"/>
          </p:cNvSpPr>
          <p:nvPr>
            <p:ph idx="1"/>
          </p:nvPr>
        </p:nvSpPr>
        <p:spPr>
          <a:xfrm>
            <a:off x="838200" y="1825625"/>
            <a:ext cx="10515600" cy="4351338"/>
          </a:xfrm>
        </p:spPr>
        <p:txBody>
          <a:bodyPr>
            <a:normAutofit fontScale="70000" lnSpcReduction="20000"/>
          </a:bodyPr>
          <a:lstStyle/>
          <a:p>
            <a:pPr>
              <a:lnSpc>
                <a:spcPct val="150000"/>
              </a:lnSpc>
              <a:buFont typeface="Wingdings" panose="05000000000000000000" pitchFamily="2" charset="2"/>
              <a:buChar char="ü"/>
            </a:pPr>
            <a:r>
              <a:rPr lang="fr-FR" dirty="0">
                <a:latin typeface="Arial" panose="020B0604020202020204" pitchFamily="34" charset="0"/>
                <a:cs typeface="Arial" panose="020B0604020202020204" pitchFamily="34" charset="0"/>
              </a:rPr>
              <a:t>Si possible, rouler en groupe.</a:t>
            </a:r>
          </a:p>
          <a:p>
            <a:pPr>
              <a:lnSpc>
                <a:spcPct val="150000"/>
              </a:lnSpc>
              <a:buFont typeface="Wingdings" panose="05000000000000000000" pitchFamily="2" charset="2"/>
              <a:buChar char="ü"/>
            </a:pPr>
            <a:r>
              <a:rPr lang="fr-FR" dirty="0">
                <a:latin typeface="Arial" panose="020B0604020202020204" pitchFamily="34" charset="0"/>
                <a:cs typeface="Arial" panose="020B0604020202020204" pitchFamily="34" charset="0"/>
              </a:rPr>
              <a:t>Si vous roulez seul, être équipé d’un compteur connecté au téléphone en cas de chute, l’appareil vous localisera.</a:t>
            </a:r>
          </a:p>
          <a:p>
            <a:pPr>
              <a:lnSpc>
                <a:spcPct val="150000"/>
              </a:lnSpc>
              <a:buFont typeface="Wingdings" panose="05000000000000000000" pitchFamily="2" charset="2"/>
              <a:buChar char="ü"/>
            </a:pPr>
            <a:r>
              <a:rPr lang="fr-FR" dirty="0">
                <a:latin typeface="Arial" panose="020B0604020202020204" pitchFamily="34" charset="0"/>
                <a:cs typeface="Arial" panose="020B0604020202020204" pitchFamily="34" charset="0"/>
              </a:rPr>
              <a:t>Si vous circulez en groupe, maximum deux de front, mais se mettre en file simple quand les conditions de circulation l’exigent (voie étroite, manque de visibilité, véhicule voulant doubler,…). Prendre les relais en file montante ou descendante.</a:t>
            </a:r>
          </a:p>
          <a:p>
            <a:pPr>
              <a:lnSpc>
                <a:spcPct val="150000"/>
              </a:lnSpc>
              <a:buFont typeface="Wingdings" panose="05000000000000000000" pitchFamily="2" charset="2"/>
              <a:buChar char="ü"/>
            </a:pPr>
            <a:r>
              <a:rPr lang="fr-FR" dirty="0">
                <a:latin typeface="Arial" panose="020B0604020202020204" pitchFamily="34" charset="0"/>
                <a:cs typeface="Arial" panose="020B0604020202020204" pitchFamily="34" charset="0"/>
              </a:rPr>
              <a:t>Définissez les règles de sécurité et rappelez-les au départ de la sortie.</a:t>
            </a:r>
          </a:p>
          <a:p>
            <a:pPr>
              <a:lnSpc>
                <a:spcPct val="150000"/>
              </a:lnSpc>
              <a:buFont typeface="Wingdings" panose="05000000000000000000" pitchFamily="2" charset="2"/>
              <a:buChar char="ü"/>
            </a:pPr>
            <a:r>
              <a:rPr lang="fr-FR" dirty="0">
                <a:latin typeface="Arial" panose="020B0604020202020204" pitchFamily="34" charset="0"/>
                <a:cs typeface="Arial" panose="020B0604020202020204" pitchFamily="34" charset="0"/>
              </a:rPr>
              <a:t>Lors des changements de direction, regardez derrière vous si un véhicule arrive puis indiquez votre intention. </a:t>
            </a:r>
            <a:r>
              <a:rPr lang="fr-FR" b="1" dirty="0">
                <a:latin typeface="Arial" panose="020B0604020202020204" pitchFamily="34" charset="0"/>
                <a:cs typeface="Arial" panose="020B0604020202020204" pitchFamily="34" charset="0"/>
              </a:rPr>
              <a:t>Pas l’inverse !</a:t>
            </a:r>
          </a:p>
          <a:p>
            <a:pPr>
              <a:lnSpc>
                <a:spcPct val="150000"/>
              </a:lnSpc>
              <a:buFont typeface="Wingdings" panose="05000000000000000000" pitchFamily="2" charset="2"/>
              <a:buChar char="ü"/>
            </a:pPr>
            <a:endParaRPr lang="fr-FR"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ü"/>
            </a:pPr>
            <a:endParaRPr lang="fr-FR"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ü"/>
            </a:pPr>
            <a:endParaRPr lang="fr-FR" dirty="0">
              <a:latin typeface="Arial" panose="020B0604020202020204" pitchFamily="34" charset="0"/>
              <a:cs typeface="Arial" panose="020B0604020202020204" pitchFamily="34" charset="0"/>
            </a:endParaRPr>
          </a:p>
        </p:txBody>
      </p:sp>
      <p:pic>
        <p:nvPicPr>
          <p:cNvPr id="4100" name="Picture 4" descr="Rouler en groupe en sécurité. - Le blog de l'Entente Cyclotouriste de PLÉRIN">
            <a:extLst>
              <a:ext uri="{FF2B5EF4-FFF2-40B4-BE49-F238E27FC236}">
                <a16:creationId xmlns:a16="http://schemas.microsoft.com/office/drawing/2014/main" id="{16B93CB7-215B-7742-CDE2-3CB684BB1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8930" y="0"/>
            <a:ext cx="1293124" cy="241517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1246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2000"/>
                                        <p:tgtEl>
                                          <p:spTgt spid="4100"/>
                                        </p:tgtEl>
                                      </p:cBhvr>
                                    </p:animEffect>
                                    <p:anim calcmode="lin" valueType="num">
                                      <p:cBhvr>
                                        <p:cTn id="14" dur="2000" fill="hold"/>
                                        <p:tgtEl>
                                          <p:spTgt spid="4100"/>
                                        </p:tgtEl>
                                        <p:attrNameLst>
                                          <p:attrName>ppt_w</p:attrName>
                                        </p:attrNameLst>
                                      </p:cBhvr>
                                      <p:tavLst>
                                        <p:tav tm="0" fmla="#ppt_w*sin(2.5*pi*$)">
                                          <p:val>
                                            <p:fltVal val="0"/>
                                          </p:val>
                                        </p:tav>
                                        <p:tav tm="100000">
                                          <p:val>
                                            <p:fltVal val="1"/>
                                          </p:val>
                                        </p:tav>
                                      </p:tavLst>
                                    </p:anim>
                                    <p:anim calcmode="lin" valueType="num">
                                      <p:cBhvr>
                                        <p:cTn id="15" dur="2000" fill="hold"/>
                                        <p:tgtEl>
                                          <p:spTgt spid="4100"/>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0"/>
                                        <p:tgtEl>
                                          <p:spTgt spid="3">
                                            <p:txEl>
                                              <p:pRg st="3" end="3"/>
                                            </p:txEl>
                                          </p:spTgt>
                                        </p:tgtEl>
                                      </p:cBhvr>
                                    </p:animEffect>
                                    <p:anim calcmode="lin" valueType="num">
                                      <p:cBhvr>
                                        <p:cTn id="4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1000"/>
                                        <p:tgtEl>
                                          <p:spTgt spid="3">
                                            <p:txEl>
                                              <p:pRg st="4" end="4"/>
                                            </p:txEl>
                                          </p:spTgt>
                                        </p:tgtEl>
                                      </p:cBhvr>
                                    </p:animEffect>
                                    <p:anim calcmode="lin" valueType="num">
                                      <p:cBhvr>
                                        <p:cTn id="4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A06622-CA93-831F-765A-65A0FB36F445}"/>
              </a:ext>
            </a:extLst>
          </p:cNvPr>
          <p:cNvSpPr>
            <a:spLocks noGrp="1"/>
          </p:cNvSpPr>
          <p:nvPr>
            <p:ph type="title"/>
          </p:nvPr>
        </p:nvSpPr>
        <p:spPr/>
        <p:txBody>
          <a:bodyPr/>
          <a:lstStyle/>
          <a:p>
            <a:r>
              <a:rPr lang="fr-FR" dirty="0">
                <a:solidFill>
                  <a:srgbClr val="00B050"/>
                </a:solidFill>
                <a:latin typeface="Arial" panose="020B0604020202020204" pitchFamily="34" charset="0"/>
                <a:cs typeface="Arial" panose="020B0604020202020204" pitchFamily="34" charset="0"/>
              </a:rPr>
              <a:t>L’APTITUDE MEDICALE</a:t>
            </a:r>
          </a:p>
        </p:txBody>
      </p:sp>
      <p:sp>
        <p:nvSpPr>
          <p:cNvPr id="6" name="Espace réservé du contenu 2">
            <a:extLst>
              <a:ext uri="{FF2B5EF4-FFF2-40B4-BE49-F238E27FC236}">
                <a16:creationId xmlns:a16="http://schemas.microsoft.com/office/drawing/2014/main" id="{6F2EB6A9-F575-8D02-BC69-A871C6D27AA5}"/>
              </a:ext>
            </a:extLst>
          </p:cNvPr>
          <p:cNvSpPr>
            <a:spLocks noGrp="1"/>
          </p:cNvSpPr>
          <p:nvPr>
            <p:ph idx="1"/>
          </p:nvPr>
        </p:nvSpPr>
        <p:spPr>
          <a:xfrm>
            <a:off x="838200" y="2173408"/>
            <a:ext cx="10515600" cy="3295198"/>
          </a:xfrm>
        </p:spPr>
        <p:txBody>
          <a:bodyPr>
            <a:normAutofit lnSpcReduction="10000"/>
          </a:bodyPr>
          <a:lstStyle/>
          <a:p>
            <a:pPr>
              <a:lnSpc>
                <a:spcPct val="150000"/>
              </a:lnSpc>
              <a:buFont typeface="Wingdings" panose="05000000000000000000" pitchFamily="2" charset="2"/>
              <a:buChar char="ü"/>
            </a:pPr>
            <a:r>
              <a:rPr lang="fr-FR" sz="2400" dirty="0">
                <a:latin typeface="Arial" panose="020B0604020202020204" pitchFamily="34" charset="0"/>
                <a:cs typeface="Arial" panose="020B0604020202020204" pitchFamily="34" charset="0"/>
              </a:rPr>
              <a:t> Être apte médicalement à la pratique du cyclisme.</a:t>
            </a:r>
          </a:p>
          <a:p>
            <a:pPr>
              <a:lnSpc>
                <a:spcPct val="150000"/>
              </a:lnSpc>
              <a:buFont typeface="Wingdings" panose="05000000000000000000" pitchFamily="2" charset="2"/>
              <a:buChar char="ü"/>
            </a:pPr>
            <a:endParaRPr lang="fr-FR" sz="24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ü"/>
            </a:pPr>
            <a:r>
              <a:rPr lang="fr-FR" sz="2400" dirty="0">
                <a:latin typeface="Arial" panose="020B0604020202020204" pitchFamily="34" charset="0"/>
                <a:cs typeface="Arial" panose="020B0604020202020204" pitchFamily="34" charset="0"/>
              </a:rPr>
              <a:t> Faire un bilan annuel médical.</a:t>
            </a:r>
          </a:p>
          <a:p>
            <a:pPr>
              <a:lnSpc>
                <a:spcPct val="150000"/>
              </a:lnSpc>
              <a:buFont typeface="Wingdings" panose="05000000000000000000" pitchFamily="2" charset="2"/>
              <a:buChar char="ü"/>
            </a:pPr>
            <a:endParaRPr lang="fr-FR" sz="24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ü"/>
            </a:pPr>
            <a:r>
              <a:rPr lang="fr-FR" sz="2400" dirty="0">
                <a:latin typeface="Arial" panose="020B0604020202020204" pitchFamily="34" charset="0"/>
                <a:cs typeface="Arial" panose="020B0604020202020204" pitchFamily="34" charset="0"/>
              </a:rPr>
              <a:t> Ne pas être fatigué.</a:t>
            </a:r>
          </a:p>
          <a:p>
            <a:pPr>
              <a:lnSpc>
                <a:spcPct val="150000"/>
              </a:lnSpc>
              <a:buFont typeface="Wingdings" panose="05000000000000000000" pitchFamily="2" charset="2"/>
              <a:buChar char="ü"/>
            </a:pPr>
            <a:endParaRPr lang="fr-FR" sz="24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ü"/>
            </a:pPr>
            <a:endParaRPr lang="fr-FR" sz="2400" dirty="0">
              <a:latin typeface="Arial" panose="020B0604020202020204" pitchFamily="34" charset="0"/>
              <a:cs typeface="Arial" panose="020B0604020202020204" pitchFamily="34" charset="0"/>
            </a:endParaRPr>
          </a:p>
        </p:txBody>
      </p:sp>
      <p:pic>
        <p:nvPicPr>
          <p:cNvPr id="1026" name="Picture 2" descr="Visite médicale pour les moniteurs salariés | Comité Régional Corse FFESSM">
            <a:extLst>
              <a:ext uri="{FF2B5EF4-FFF2-40B4-BE49-F238E27FC236}">
                <a16:creationId xmlns:a16="http://schemas.microsoft.com/office/drawing/2014/main" id="{F9906218-E41E-C3B0-A84B-7AAB785F04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0493" y="3429000"/>
            <a:ext cx="1977983" cy="11360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 lumbago | Des photos de la vidéo et...des chats">
            <a:extLst>
              <a:ext uri="{FF2B5EF4-FFF2-40B4-BE49-F238E27FC236}">
                <a16:creationId xmlns:a16="http://schemas.microsoft.com/office/drawing/2014/main" id="{BDFA5845-3BEF-3CE7-0FD9-DDBF7655C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5623" y="1343518"/>
            <a:ext cx="1598870" cy="20854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6 900+ Emoticone Fatigué Stock Illustrations, graphiques vectoriels libre  de droits et Clip Art - iStock">
            <a:extLst>
              <a:ext uri="{FF2B5EF4-FFF2-40B4-BE49-F238E27FC236}">
                <a16:creationId xmlns:a16="http://schemas.microsoft.com/office/drawing/2014/main" id="{C9F17EE1-EA90-A09D-9EDF-594788C58E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8246" y="4566461"/>
            <a:ext cx="1285374" cy="1467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4506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fade">
                                      <p:cBhvr>
                                        <p:cTn id="35" dur="2000"/>
                                        <p:tgtEl>
                                          <p:spTgt spid="1028"/>
                                        </p:tgtEl>
                                      </p:cBhvr>
                                    </p:animEffect>
                                    <p:anim calcmode="lin" valueType="num">
                                      <p:cBhvr>
                                        <p:cTn id="36" dur="2000" fill="hold"/>
                                        <p:tgtEl>
                                          <p:spTgt spid="1028"/>
                                        </p:tgtEl>
                                        <p:attrNameLst>
                                          <p:attrName>ppt_w</p:attrName>
                                        </p:attrNameLst>
                                      </p:cBhvr>
                                      <p:tavLst>
                                        <p:tav tm="0" fmla="#ppt_w*sin(2.5*pi*$)">
                                          <p:val>
                                            <p:fltVal val="0"/>
                                          </p:val>
                                        </p:tav>
                                        <p:tav tm="100000">
                                          <p:val>
                                            <p:fltVal val="1"/>
                                          </p:val>
                                        </p:tav>
                                      </p:tavLst>
                                    </p:anim>
                                    <p:anim calcmode="lin" valueType="num">
                                      <p:cBhvr>
                                        <p:cTn id="37" dur="2000" fill="hold"/>
                                        <p:tgtEl>
                                          <p:spTgt spid="1028"/>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fade">
                                      <p:cBhvr>
                                        <p:cTn id="42" dur="2000"/>
                                        <p:tgtEl>
                                          <p:spTgt spid="1026"/>
                                        </p:tgtEl>
                                      </p:cBhvr>
                                    </p:animEffect>
                                    <p:anim calcmode="lin" valueType="num">
                                      <p:cBhvr>
                                        <p:cTn id="43" dur="2000" fill="hold"/>
                                        <p:tgtEl>
                                          <p:spTgt spid="1026"/>
                                        </p:tgtEl>
                                        <p:attrNameLst>
                                          <p:attrName>ppt_w</p:attrName>
                                        </p:attrNameLst>
                                      </p:cBhvr>
                                      <p:tavLst>
                                        <p:tav tm="0" fmla="#ppt_w*sin(2.5*pi*$)">
                                          <p:val>
                                            <p:fltVal val="0"/>
                                          </p:val>
                                        </p:tav>
                                        <p:tav tm="100000">
                                          <p:val>
                                            <p:fltVal val="1"/>
                                          </p:val>
                                        </p:tav>
                                      </p:tavLst>
                                    </p:anim>
                                    <p:anim calcmode="lin" valueType="num">
                                      <p:cBhvr>
                                        <p:cTn id="44"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1030"/>
                                        </p:tgtEl>
                                        <p:attrNameLst>
                                          <p:attrName>style.visibility</p:attrName>
                                        </p:attrNameLst>
                                      </p:cBhvr>
                                      <p:to>
                                        <p:strVal val="visible"/>
                                      </p:to>
                                    </p:set>
                                    <p:animEffect transition="in" filter="fade">
                                      <p:cBhvr>
                                        <p:cTn id="49" dur="2000"/>
                                        <p:tgtEl>
                                          <p:spTgt spid="1030"/>
                                        </p:tgtEl>
                                      </p:cBhvr>
                                    </p:animEffect>
                                    <p:anim calcmode="lin" valueType="num">
                                      <p:cBhvr>
                                        <p:cTn id="50" dur="2000" fill="hold"/>
                                        <p:tgtEl>
                                          <p:spTgt spid="1030"/>
                                        </p:tgtEl>
                                        <p:attrNameLst>
                                          <p:attrName>ppt_w</p:attrName>
                                        </p:attrNameLst>
                                      </p:cBhvr>
                                      <p:tavLst>
                                        <p:tav tm="0" fmla="#ppt_w*sin(2.5*pi*$)">
                                          <p:val>
                                            <p:fltVal val="0"/>
                                          </p:val>
                                        </p:tav>
                                        <p:tav tm="100000">
                                          <p:val>
                                            <p:fltVal val="1"/>
                                          </p:val>
                                        </p:tav>
                                      </p:tavLst>
                                    </p:anim>
                                    <p:anim calcmode="lin" valueType="num">
                                      <p:cBhvr>
                                        <p:cTn id="51" dur="2000" fill="hold"/>
                                        <p:tgtEl>
                                          <p:spTgt spid="10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A06622-CA93-831F-765A-65A0FB36F445}"/>
              </a:ext>
            </a:extLst>
          </p:cNvPr>
          <p:cNvSpPr>
            <a:spLocks noGrp="1"/>
          </p:cNvSpPr>
          <p:nvPr>
            <p:ph type="title"/>
          </p:nvPr>
        </p:nvSpPr>
        <p:spPr/>
        <p:txBody>
          <a:bodyPr/>
          <a:lstStyle/>
          <a:p>
            <a:r>
              <a:rPr lang="fr-FR" dirty="0">
                <a:solidFill>
                  <a:srgbClr val="00B050"/>
                </a:solidFill>
                <a:latin typeface="Arial" panose="020B0604020202020204" pitchFamily="34" charset="0"/>
                <a:cs typeface="Arial" panose="020B0604020202020204" pitchFamily="34" charset="0"/>
              </a:rPr>
              <a:t>LES FORMATIONS</a:t>
            </a:r>
          </a:p>
        </p:txBody>
      </p:sp>
      <p:sp>
        <p:nvSpPr>
          <p:cNvPr id="6" name="Espace réservé du contenu 2">
            <a:extLst>
              <a:ext uri="{FF2B5EF4-FFF2-40B4-BE49-F238E27FC236}">
                <a16:creationId xmlns:a16="http://schemas.microsoft.com/office/drawing/2014/main" id="{6F2EB6A9-F575-8D02-BC69-A871C6D27AA5}"/>
              </a:ext>
            </a:extLst>
          </p:cNvPr>
          <p:cNvSpPr>
            <a:spLocks noGrp="1"/>
          </p:cNvSpPr>
          <p:nvPr>
            <p:ph idx="1"/>
          </p:nvPr>
        </p:nvSpPr>
        <p:spPr>
          <a:xfrm>
            <a:off x="838200" y="2173408"/>
            <a:ext cx="10515600" cy="3295198"/>
          </a:xfrm>
        </p:spPr>
        <p:txBody>
          <a:bodyPr>
            <a:normAutofit lnSpcReduction="10000"/>
          </a:bodyPr>
          <a:lstStyle/>
          <a:p>
            <a:pPr>
              <a:lnSpc>
                <a:spcPct val="150000"/>
              </a:lnSpc>
              <a:buFont typeface="Wingdings" panose="05000000000000000000" pitchFamily="2" charset="2"/>
              <a:buChar char="ü"/>
            </a:pPr>
            <a:r>
              <a:rPr lang="fr-FR" sz="2400" dirty="0">
                <a:latin typeface="Arial" panose="020B0604020202020204" pitchFamily="34" charset="0"/>
                <a:cs typeface="Arial" panose="020B0604020202020204" pitchFamily="34" charset="0"/>
              </a:rPr>
              <a:t>PSC1 : Gestes de premiers secours</a:t>
            </a:r>
          </a:p>
          <a:p>
            <a:pPr>
              <a:lnSpc>
                <a:spcPct val="150000"/>
              </a:lnSpc>
              <a:buFont typeface="Wingdings" panose="05000000000000000000" pitchFamily="2" charset="2"/>
              <a:buChar char="ü"/>
            </a:pPr>
            <a:endParaRPr lang="fr-FR" sz="24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ü"/>
            </a:pPr>
            <a:r>
              <a:rPr lang="fr-FR" sz="2400" dirty="0">
                <a:latin typeface="Arial" panose="020B0604020202020204" pitchFamily="34" charset="0"/>
                <a:cs typeface="Arial" panose="020B0604020202020204" pitchFamily="34" charset="0"/>
              </a:rPr>
              <a:t>Coach Mobilité Santé</a:t>
            </a:r>
          </a:p>
          <a:p>
            <a:pPr>
              <a:lnSpc>
                <a:spcPct val="150000"/>
              </a:lnSpc>
              <a:buFont typeface="Wingdings" panose="05000000000000000000" pitchFamily="2" charset="2"/>
              <a:buChar char="ü"/>
            </a:pPr>
            <a:endParaRPr lang="fr-FR" sz="24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ü"/>
            </a:pPr>
            <a:r>
              <a:rPr lang="fr-FR" sz="2400" dirty="0">
                <a:latin typeface="Arial" panose="020B0604020202020204" pitchFamily="34" charset="0"/>
                <a:cs typeface="Arial" panose="020B0604020202020204" pitchFamily="34" charset="0"/>
              </a:rPr>
              <a:t> Formations de la FFCT.</a:t>
            </a:r>
          </a:p>
          <a:p>
            <a:pPr>
              <a:lnSpc>
                <a:spcPct val="150000"/>
              </a:lnSpc>
              <a:buFont typeface="Wingdings" panose="05000000000000000000" pitchFamily="2" charset="2"/>
              <a:buChar char="ü"/>
            </a:pPr>
            <a:endParaRPr lang="fr-FR" sz="24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ü"/>
            </a:pPr>
            <a:endParaRPr lang="fr-FR" sz="2400" dirty="0">
              <a:latin typeface="Arial" panose="020B0604020202020204" pitchFamily="34" charset="0"/>
              <a:cs typeface="Arial" panose="020B0604020202020204" pitchFamily="34" charset="0"/>
            </a:endParaRPr>
          </a:p>
        </p:txBody>
      </p:sp>
      <p:pic>
        <p:nvPicPr>
          <p:cNvPr id="3074" name="Picture 2" descr="Formation PSC1 (1er Secours) - Handball Formation Méditerrannée">
            <a:extLst>
              <a:ext uri="{FF2B5EF4-FFF2-40B4-BE49-F238E27FC236}">
                <a16:creationId xmlns:a16="http://schemas.microsoft.com/office/drawing/2014/main" id="{59E3FAA9-DDBA-383B-2340-DFF359895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4887" y="919555"/>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ccueil - Sport Santé Coaching">
            <a:extLst>
              <a:ext uri="{FF2B5EF4-FFF2-40B4-BE49-F238E27FC236}">
                <a16:creationId xmlns:a16="http://schemas.microsoft.com/office/drawing/2014/main" id="{78AD5C8A-D8C6-488D-6F5B-436B39800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294" y="3305616"/>
            <a:ext cx="3181350"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4560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6"/>
                                        </p:tgtEl>
                                        <p:attrNameLst>
                                          <p:attrName>style.visibility</p:attrName>
                                        </p:attrNameLst>
                                      </p:cBhvr>
                                      <p:to>
                                        <p:strVal val="visible"/>
                                      </p:to>
                                    </p:set>
                                    <p:animEffect transition="in" filter="fade">
                                      <p:cBhvr>
                                        <p:cTn id="35" dur="1000"/>
                                        <p:tgtEl>
                                          <p:spTgt spid="3076"/>
                                        </p:tgtEl>
                                      </p:cBhvr>
                                    </p:animEffect>
                                    <p:anim calcmode="lin" valueType="num">
                                      <p:cBhvr>
                                        <p:cTn id="36" dur="1000" fill="hold"/>
                                        <p:tgtEl>
                                          <p:spTgt spid="3076"/>
                                        </p:tgtEl>
                                        <p:attrNameLst>
                                          <p:attrName>ppt_x</p:attrName>
                                        </p:attrNameLst>
                                      </p:cBhvr>
                                      <p:tavLst>
                                        <p:tav tm="0">
                                          <p:val>
                                            <p:strVal val="#ppt_x"/>
                                          </p:val>
                                        </p:tav>
                                        <p:tav tm="100000">
                                          <p:val>
                                            <p:strVal val="#ppt_x"/>
                                          </p:val>
                                        </p:tav>
                                      </p:tavLst>
                                    </p:anim>
                                    <p:anim calcmode="lin" valueType="num">
                                      <p:cBhvr>
                                        <p:cTn id="37"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1000"/>
                                        <p:tgtEl>
                                          <p:spTgt spid="6">
                                            <p:txEl>
                                              <p:pRg st="4" end="4"/>
                                            </p:txEl>
                                          </p:spTgt>
                                        </p:tgtEl>
                                      </p:cBhvr>
                                    </p:animEffect>
                                    <p:anim calcmode="lin" valueType="num">
                                      <p:cBhvr>
                                        <p:cTn id="4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A06622-CA93-831F-765A-65A0FB36F445}"/>
              </a:ext>
            </a:extLst>
          </p:cNvPr>
          <p:cNvSpPr>
            <a:spLocks noGrp="1"/>
          </p:cNvSpPr>
          <p:nvPr>
            <p:ph type="title"/>
          </p:nvPr>
        </p:nvSpPr>
        <p:spPr/>
        <p:txBody>
          <a:bodyPr/>
          <a:lstStyle/>
          <a:p>
            <a:r>
              <a:rPr lang="fr-FR" dirty="0">
                <a:solidFill>
                  <a:srgbClr val="00B050"/>
                </a:solidFill>
                <a:latin typeface="Arial" panose="020B0604020202020204" pitchFamily="34" charset="0"/>
                <a:cs typeface="Arial" panose="020B0604020202020204" pitchFamily="34" charset="0"/>
              </a:rPr>
              <a:t>MERCI POUR VOTRE ATTENTION</a:t>
            </a:r>
          </a:p>
        </p:txBody>
      </p:sp>
      <p:sp>
        <p:nvSpPr>
          <p:cNvPr id="6" name="Espace réservé du contenu 2">
            <a:extLst>
              <a:ext uri="{FF2B5EF4-FFF2-40B4-BE49-F238E27FC236}">
                <a16:creationId xmlns:a16="http://schemas.microsoft.com/office/drawing/2014/main" id="{6F2EB6A9-F575-8D02-BC69-A871C6D27AA5}"/>
              </a:ext>
            </a:extLst>
          </p:cNvPr>
          <p:cNvSpPr>
            <a:spLocks noGrp="1"/>
          </p:cNvSpPr>
          <p:nvPr>
            <p:ph idx="1"/>
          </p:nvPr>
        </p:nvSpPr>
        <p:spPr>
          <a:xfrm>
            <a:off x="838200" y="2173408"/>
            <a:ext cx="10515600" cy="3295198"/>
          </a:xfrm>
        </p:spPr>
        <p:txBody>
          <a:bodyPr>
            <a:normAutofit/>
          </a:bodyPr>
          <a:lstStyle/>
          <a:p>
            <a:pPr>
              <a:lnSpc>
                <a:spcPct val="150000"/>
              </a:lnSpc>
              <a:buFont typeface="Wingdings" panose="05000000000000000000" pitchFamily="2" charset="2"/>
              <a:buChar char="ü"/>
            </a:pPr>
            <a:r>
              <a:rPr lang="fr-FR" sz="2400" dirty="0">
                <a:latin typeface="Arial" panose="020B0604020202020204" pitchFamily="34" charset="0"/>
                <a:cs typeface="Arial" panose="020B0604020202020204" pitchFamily="34" charset="0"/>
              </a:rPr>
              <a:t>Questions diverses</a:t>
            </a:r>
          </a:p>
          <a:p>
            <a:pPr>
              <a:lnSpc>
                <a:spcPct val="150000"/>
              </a:lnSpc>
              <a:buFont typeface="Wingdings" panose="05000000000000000000" pitchFamily="2" charset="2"/>
              <a:buChar char="ü"/>
            </a:pPr>
            <a:endParaRPr lang="fr-FR" sz="24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ü"/>
            </a:pPr>
            <a:r>
              <a:rPr lang="fr-FR" sz="2400" dirty="0">
                <a:latin typeface="Arial" panose="020B0604020202020204" pitchFamily="34" charset="0"/>
                <a:cs typeface="Arial" panose="020B0604020202020204" pitchFamily="34" charset="0"/>
              </a:rPr>
              <a:t>Remerciements</a:t>
            </a:r>
          </a:p>
          <a:p>
            <a:pPr>
              <a:lnSpc>
                <a:spcPct val="150000"/>
              </a:lnSpc>
              <a:buFont typeface="Wingdings" panose="05000000000000000000" pitchFamily="2" charset="2"/>
              <a:buChar char="ü"/>
            </a:pP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04729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A06622-CA93-831F-765A-65A0FB36F445}"/>
              </a:ext>
            </a:extLst>
          </p:cNvPr>
          <p:cNvSpPr>
            <a:spLocks noGrp="1"/>
          </p:cNvSpPr>
          <p:nvPr>
            <p:ph type="title"/>
          </p:nvPr>
        </p:nvSpPr>
        <p:spPr/>
        <p:txBody>
          <a:bodyPr/>
          <a:lstStyle/>
          <a:p>
            <a:r>
              <a:rPr lang="fr-FR" dirty="0">
                <a:solidFill>
                  <a:srgbClr val="00B050"/>
                </a:solidFill>
                <a:latin typeface="Arial" panose="020B0604020202020204" pitchFamily="34" charset="0"/>
                <a:cs typeface="Arial" panose="020B0604020202020204" pitchFamily="34" charset="0"/>
              </a:rPr>
              <a:t>MA PRESENTATION</a:t>
            </a:r>
          </a:p>
        </p:txBody>
      </p:sp>
      <p:sp>
        <p:nvSpPr>
          <p:cNvPr id="3" name="Espace réservé du contenu 2">
            <a:extLst>
              <a:ext uri="{FF2B5EF4-FFF2-40B4-BE49-F238E27FC236}">
                <a16:creationId xmlns:a16="http://schemas.microsoft.com/office/drawing/2014/main" id="{950A92EE-D63C-C3A4-253C-6345A6C326D0}"/>
              </a:ext>
            </a:extLst>
          </p:cNvPr>
          <p:cNvSpPr>
            <a:spLocks noGrp="1"/>
          </p:cNvSpPr>
          <p:nvPr>
            <p:ph idx="1"/>
          </p:nvPr>
        </p:nvSpPr>
        <p:spPr>
          <a:xfrm>
            <a:off x="838200" y="1825625"/>
            <a:ext cx="10515600" cy="4351338"/>
          </a:xfrm>
        </p:spPr>
        <p:txBody>
          <a:bodyPr>
            <a:normAutofit fontScale="70000" lnSpcReduction="20000"/>
          </a:bodyPr>
          <a:lstStyle/>
          <a:p>
            <a:pPr>
              <a:lnSpc>
                <a:spcPct val="150000"/>
              </a:lnSpc>
              <a:buFont typeface="Wingdings" panose="05000000000000000000" pitchFamily="2" charset="2"/>
              <a:buChar char="ü"/>
            </a:pPr>
            <a:r>
              <a:rPr lang="fr-FR" sz="3200" dirty="0">
                <a:latin typeface="Arial" panose="020B0604020202020204" pitchFamily="34" charset="0"/>
                <a:cs typeface="Arial" panose="020B0604020202020204" pitchFamily="34" charset="0"/>
              </a:rPr>
              <a:t> Major GODARD Frédéric</a:t>
            </a:r>
          </a:p>
          <a:p>
            <a:pPr>
              <a:lnSpc>
                <a:spcPct val="150000"/>
              </a:lnSpc>
              <a:buFont typeface="Wingdings" panose="05000000000000000000" pitchFamily="2" charset="2"/>
              <a:buChar char="ü"/>
            </a:pPr>
            <a:r>
              <a:rPr lang="fr-FR" sz="3200" dirty="0">
                <a:latin typeface="Arial" panose="020B0604020202020204" pitchFamily="34" charset="0"/>
                <a:cs typeface="Arial" panose="020B0604020202020204" pitchFamily="34" charset="0"/>
              </a:rPr>
              <a:t> Gendarme depuis 28 ans – Motocycliste pendant 12 ans.</a:t>
            </a:r>
          </a:p>
          <a:p>
            <a:pPr>
              <a:lnSpc>
                <a:spcPct val="150000"/>
              </a:lnSpc>
              <a:buFont typeface="Wingdings" panose="05000000000000000000" pitchFamily="2" charset="2"/>
              <a:buChar char="ü"/>
            </a:pPr>
            <a:r>
              <a:rPr lang="fr-FR" sz="3200" dirty="0" err="1">
                <a:latin typeface="Arial" panose="020B0604020202020204" pitchFamily="34" charset="0"/>
                <a:cs typeface="Arial" panose="020B0604020202020204" pitchFamily="34" charset="0"/>
              </a:rPr>
              <a:t>Pmo</a:t>
            </a:r>
            <a:r>
              <a:rPr lang="fr-FR" sz="3200" dirty="0">
                <a:latin typeface="Arial" panose="020B0604020202020204" pitchFamily="34" charset="0"/>
                <a:cs typeface="Arial" panose="020B0604020202020204" pitchFamily="34" charset="0"/>
              </a:rPr>
              <a:t> Ancenis (44), ESOG Le Mans (72), Brigade de Cavalaire (83), Brigade du </a:t>
            </a:r>
            <a:r>
              <a:rPr lang="fr-FR" sz="3200" dirty="0" err="1">
                <a:latin typeface="Arial" panose="020B0604020202020204" pitchFamily="34" charset="0"/>
                <a:cs typeface="Arial" panose="020B0604020202020204" pitchFamily="34" charset="0"/>
              </a:rPr>
              <a:t>Russey</a:t>
            </a:r>
            <a:r>
              <a:rPr lang="fr-FR" sz="3200" dirty="0">
                <a:latin typeface="Arial" panose="020B0604020202020204" pitchFamily="34" charset="0"/>
                <a:cs typeface="Arial" panose="020B0604020202020204" pitchFamily="34" charset="0"/>
              </a:rPr>
              <a:t> (25), </a:t>
            </a:r>
            <a:r>
              <a:rPr lang="fr-FR" sz="3200" dirty="0" err="1">
                <a:latin typeface="Arial" panose="020B0604020202020204" pitchFamily="34" charset="0"/>
                <a:cs typeface="Arial" panose="020B0604020202020204" pitchFamily="34" charset="0"/>
              </a:rPr>
              <a:t>Bmo</a:t>
            </a:r>
            <a:r>
              <a:rPr lang="fr-FR" sz="3200" dirty="0">
                <a:latin typeface="Arial" panose="020B0604020202020204" pitchFamily="34" charset="0"/>
                <a:cs typeface="Arial" panose="020B0604020202020204" pitchFamily="34" charset="0"/>
              </a:rPr>
              <a:t> Cergy (95), </a:t>
            </a:r>
            <a:r>
              <a:rPr lang="fr-FR" sz="3200" dirty="0" err="1">
                <a:latin typeface="Arial" panose="020B0604020202020204" pitchFamily="34" charset="0"/>
                <a:cs typeface="Arial" panose="020B0604020202020204" pitchFamily="34" charset="0"/>
              </a:rPr>
              <a:t>Bmo</a:t>
            </a:r>
            <a:r>
              <a:rPr lang="fr-FR" sz="3200" dirty="0">
                <a:latin typeface="Arial" panose="020B0604020202020204" pitchFamily="34" charset="0"/>
                <a:cs typeface="Arial" panose="020B0604020202020204" pitchFamily="34" charset="0"/>
              </a:rPr>
              <a:t> Le Mans, PMO Chemillé (49)</a:t>
            </a:r>
          </a:p>
          <a:p>
            <a:pPr>
              <a:lnSpc>
                <a:spcPct val="150000"/>
              </a:lnSpc>
              <a:buFont typeface="Wingdings" panose="05000000000000000000" pitchFamily="2" charset="2"/>
              <a:buChar char="ü"/>
            </a:pPr>
            <a:r>
              <a:rPr lang="fr-FR" sz="3200" dirty="0">
                <a:latin typeface="Arial" panose="020B0604020202020204" pitchFamily="34" charset="0"/>
                <a:cs typeface="Arial" panose="020B0604020202020204" pitchFamily="34" charset="0"/>
              </a:rPr>
              <a:t> Affecté au Peloton Motorisé des Essarts en Bocage depuis 2014</a:t>
            </a:r>
          </a:p>
          <a:p>
            <a:pPr>
              <a:lnSpc>
                <a:spcPct val="150000"/>
              </a:lnSpc>
              <a:buFont typeface="Wingdings" panose="05000000000000000000" pitchFamily="2" charset="2"/>
              <a:buChar char="ü"/>
            </a:pPr>
            <a:r>
              <a:rPr lang="fr-FR" sz="3200" dirty="0">
                <a:latin typeface="Arial" panose="020B0604020202020204" pitchFamily="34" charset="0"/>
                <a:cs typeface="Arial" panose="020B0604020202020204" pitchFamily="34" charset="0"/>
              </a:rPr>
              <a:t> Président du Vélo Club Essartais depuis 2020.</a:t>
            </a:r>
          </a:p>
          <a:p>
            <a:pPr>
              <a:lnSpc>
                <a:spcPct val="150000"/>
              </a:lnSpc>
              <a:buFont typeface="Wingdings" panose="05000000000000000000" pitchFamily="2" charset="2"/>
              <a:buChar char="ü"/>
            </a:pPr>
            <a:r>
              <a:rPr lang="fr-FR" sz="3200" dirty="0">
                <a:latin typeface="Arial" panose="020B0604020202020204" pitchFamily="34" charset="0"/>
                <a:cs typeface="Arial" panose="020B0604020202020204" pitchFamily="34" charset="0"/>
              </a:rPr>
              <a:t> Pratique le cyclisme de compétition depuis 39 ans.</a:t>
            </a:r>
          </a:p>
          <a:p>
            <a:pPr>
              <a:lnSpc>
                <a:spcPct val="150000"/>
              </a:lnSpc>
              <a:buFont typeface="Wingdings" panose="05000000000000000000" pitchFamily="2" charset="2"/>
              <a:buChar char="ü"/>
            </a:pPr>
            <a:endParaRPr lang="fr-F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8631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A06622-CA93-831F-765A-65A0FB36F445}"/>
              </a:ext>
            </a:extLst>
          </p:cNvPr>
          <p:cNvSpPr>
            <a:spLocks noGrp="1"/>
          </p:cNvSpPr>
          <p:nvPr>
            <p:ph type="title"/>
          </p:nvPr>
        </p:nvSpPr>
        <p:spPr/>
        <p:txBody>
          <a:bodyPr/>
          <a:lstStyle/>
          <a:p>
            <a:r>
              <a:rPr lang="fr-FR" dirty="0">
                <a:solidFill>
                  <a:srgbClr val="00B050"/>
                </a:solidFill>
                <a:latin typeface="Arial" panose="020B0604020202020204" pitchFamily="34" charset="0"/>
                <a:cs typeface="Arial" panose="020B0604020202020204" pitchFamily="34" charset="0"/>
              </a:rPr>
              <a:t>LA SECURITE EN VELO</a:t>
            </a:r>
          </a:p>
        </p:txBody>
      </p:sp>
      <p:pic>
        <p:nvPicPr>
          <p:cNvPr id="7" name="Image 6">
            <a:extLst>
              <a:ext uri="{FF2B5EF4-FFF2-40B4-BE49-F238E27FC236}">
                <a16:creationId xmlns:a16="http://schemas.microsoft.com/office/drawing/2014/main" id="{5F07E22E-A74D-AF84-3EEE-759FF1DEA7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4776" y="1770245"/>
            <a:ext cx="6662448" cy="4438050"/>
          </a:xfrm>
          <a:prstGeom prst="rect">
            <a:avLst/>
          </a:prstGeom>
          <a:effectLst>
            <a:softEdge rad="127000"/>
          </a:effectLst>
        </p:spPr>
      </p:pic>
    </p:spTree>
    <p:extLst>
      <p:ext uri="{BB962C8B-B14F-4D97-AF65-F5344CB8AC3E}">
        <p14:creationId xmlns:p14="http://schemas.microsoft.com/office/powerpoint/2010/main" val="23598786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A06622-CA93-831F-765A-65A0FB36F445}"/>
              </a:ext>
            </a:extLst>
          </p:cNvPr>
          <p:cNvSpPr>
            <a:spLocks noGrp="1"/>
          </p:cNvSpPr>
          <p:nvPr>
            <p:ph type="title"/>
          </p:nvPr>
        </p:nvSpPr>
        <p:spPr/>
        <p:txBody>
          <a:bodyPr/>
          <a:lstStyle/>
          <a:p>
            <a:r>
              <a:rPr lang="fr-FR" dirty="0">
                <a:solidFill>
                  <a:srgbClr val="00B050"/>
                </a:solidFill>
                <a:latin typeface="Arial" panose="020B0604020202020204" pitchFamily="34" charset="0"/>
                <a:cs typeface="Arial" panose="020B0604020202020204" pitchFamily="34" charset="0"/>
              </a:rPr>
              <a:t>SOMMAIRE</a:t>
            </a:r>
          </a:p>
        </p:txBody>
      </p:sp>
      <p:sp>
        <p:nvSpPr>
          <p:cNvPr id="3" name="Espace réservé du contenu 2">
            <a:extLst>
              <a:ext uri="{FF2B5EF4-FFF2-40B4-BE49-F238E27FC236}">
                <a16:creationId xmlns:a16="http://schemas.microsoft.com/office/drawing/2014/main" id="{8542D617-E811-9C65-EF1C-04894C7866B8}"/>
              </a:ext>
            </a:extLst>
          </p:cNvPr>
          <p:cNvSpPr>
            <a:spLocks noGrp="1"/>
          </p:cNvSpPr>
          <p:nvPr>
            <p:ph idx="1"/>
          </p:nvPr>
        </p:nvSpPr>
        <p:spPr/>
        <p:txBody>
          <a:bodyPr>
            <a:normAutofit/>
          </a:bodyPr>
          <a:lstStyle/>
          <a:p>
            <a:pPr>
              <a:lnSpc>
                <a:spcPct val="150000"/>
              </a:lnSpc>
              <a:buFont typeface="Wingdings" panose="05000000000000000000" pitchFamily="2" charset="2"/>
              <a:buChar char="ü"/>
            </a:pPr>
            <a:r>
              <a:rPr lang="fr-FR" sz="3200" dirty="0">
                <a:latin typeface="Arial" panose="020B0604020202020204" pitchFamily="34" charset="0"/>
                <a:cs typeface="Arial" panose="020B0604020202020204" pitchFamily="34" charset="0"/>
              </a:rPr>
              <a:t> Etude de l’accidentologie 2023 et 2024</a:t>
            </a:r>
          </a:p>
          <a:p>
            <a:pPr>
              <a:lnSpc>
                <a:spcPct val="150000"/>
              </a:lnSpc>
              <a:buFont typeface="Wingdings" panose="05000000000000000000" pitchFamily="2" charset="2"/>
              <a:buChar char="ü"/>
            </a:pPr>
            <a:r>
              <a:rPr lang="fr-FR" sz="3200" dirty="0">
                <a:latin typeface="Arial" panose="020B0604020202020204" pitchFamily="34" charset="0"/>
                <a:cs typeface="Arial" panose="020B0604020202020204" pitchFamily="34" charset="0"/>
              </a:rPr>
              <a:t> Causes des chutes à vélo</a:t>
            </a:r>
          </a:p>
          <a:p>
            <a:pPr>
              <a:lnSpc>
                <a:spcPct val="150000"/>
              </a:lnSpc>
              <a:buFont typeface="Wingdings" panose="05000000000000000000" pitchFamily="2" charset="2"/>
              <a:buChar char="ü"/>
            </a:pPr>
            <a:r>
              <a:rPr lang="fr-FR" sz="3200" dirty="0">
                <a:latin typeface="Arial" panose="020B0604020202020204" pitchFamily="34" charset="0"/>
                <a:cs typeface="Arial" panose="020B0604020202020204" pitchFamily="34" charset="0"/>
              </a:rPr>
              <a:t> Code de la route</a:t>
            </a:r>
          </a:p>
          <a:p>
            <a:pPr>
              <a:lnSpc>
                <a:spcPct val="150000"/>
              </a:lnSpc>
              <a:buFont typeface="Wingdings" panose="05000000000000000000" pitchFamily="2" charset="2"/>
              <a:buChar char="ü"/>
            </a:pPr>
            <a:r>
              <a:rPr lang="fr-FR" sz="3200" dirty="0">
                <a:latin typeface="Arial" panose="020B0604020202020204" pitchFamily="34" charset="0"/>
                <a:cs typeface="Arial" panose="020B0604020202020204" pitchFamily="34" charset="0"/>
              </a:rPr>
              <a:t> Rouler en sécurité</a:t>
            </a:r>
          </a:p>
          <a:p>
            <a:pPr>
              <a:lnSpc>
                <a:spcPct val="150000"/>
              </a:lnSpc>
              <a:buFont typeface="Wingdings" panose="05000000000000000000" pitchFamily="2" charset="2"/>
              <a:buChar char="ü"/>
            </a:pPr>
            <a:r>
              <a:rPr lang="fr-FR" sz="3200" dirty="0">
                <a:latin typeface="Arial" panose="020B0604020202020204" pitchFamily="34" charset="0"/>
                <a:cs typeface="Arial" panose="020B0604020202020204" pitchFamily="34" charset="0"/>
              </a:rPr>
              <a:t> Bonnes pratiques</a:t>
            </a:r>
          </a:p>
          <a:p>
            <a:pPr>
              <a:lnSpc>
                <a:spcPct val="150000"/>
              </a:lnSpc>
              <a:buFont typeface="Wingdings" panose="05000000000000000000" pitchFamily="2" charset="2"/>
              <a:buChar char="ü"/>
            </a:pPr>
            <a:endParaRPr lang="fr-FR" sz="3200" dirty="0">
              <a:latin typeface="Arial" panose="020B0604020202020204" pitchFamily="34" charset="0"/>
              <a:cs typeface="Arial" panose="020B0604020202020204" pitchFamily="34" charset="0"/>
            </a:endParaRPr>
          </a:p>
        </p:txBody>
      </p:sp>
      <p:pic>
        <p:nvPicPr>
          <p:cNvPr id="7170" name="Picture 2" descr="À vélo | Sécurité Routière">
            <a:extLst>
              <a:ext uri="{FF2B5EF4-FFF2-40B4-BE49-F238E27FC236}">
                <a16:creationId xmlns:a16="http://schemas.microsoft.com/office/drawing/2014/main" id="{9ACE285E-DE60-652A-5E6C-11C11FE22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1749" y="298795"/>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ilhouette de battement de coeur de vélo de montagne. Fichiers Svg Png Eps Dxf Cut. image 1">
            <a:extLst>
              <a:ext uri="{FF2B5EF4-FFF2-40B4-BE49-F238E27FC236}">
                <a16:creationId xmlns:a16="http://schemas.microsoft.com/office/drawing/2014/main" id="{10A3F3B7-35A7-24ED-092D-03FABAC703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662" b="28833"/>
          <a:stretch/>
        </p:blipFill>
        <p:spPr bwMode="auto">
          <a:xfrm>
            <a:off x="7838609" y="4158114"/>
            <a:ext cx="3278570" cy="149191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0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1000"/>
                                        <p:tgtEl>
                                          <p:spTgt spid="7170"/>
                                        </p:tgtEl>
                                      </p:cBhvr>
                                    </p:animEffect>
                                    <p:anim calcmode="lin" valueType="num">
                                      <p:cBhvr>
                                        <p:cTn id="14" dur="1000" fill="hold"/>
                                        <p:tgtEl>
                                          <p:spTgt spid="7170"/>
                                        </p:tgtEl>
                                        <p:attrNameLst>
                                          <p:attrName>ppt_x</p:attrName>
                                        </p:attrNameLst>
                                      </p:cBhvr>
                                      <p:tavLst>
                                        <p:tav tm="0">
                                          <p:val>
                                            <p:strVal val="#ppt_x"/>
                                          </p:val>
                                        </p:tav>
                                        <p:tav tm="100000">
                                          <p:val>
                                            <p:strVal val="#ppt_x"/>
                                          </p:val>
                                        </p:tav>
                                      </p:tavLst>
                                    </p:anim>
                                    <p:anim calcmode="lin" valueType="num">
                                      <p:cBhvr>
                                        <p:cTn id="15" dur="1000" fill="hold"/>
                                        <p:tgtEl>
                                          <p:spTgt spid="7170"/>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8196"/>
                                        </p:tgtEl>
                                        <p:attrNameLst>
                                          <p:attrName>style.visibility</p:attrName>
                                        </p:attrNameLst>
                                      </p:cBhvr>
                                      <p:to>
                                        <p:strVal val="visible"/>
                                      </p:to>
                                    </p:set>
                                    <p:animEffect transition="in" filter="fade">
                                      <p:cBhvr>
                                        <p:cTn id="18" dur="1000"/>
                                        <p:tgtEl>
                                          <p:spTgt spid="8196"/>
                                        </p:tgtEl>
                                      </p:cBhvr>
                                    </p:animEffect>
                                    <p:anim calcmode="lin" valueType="num">
                                      <p:cBhvr>
                                        <p:cTn id="19" dur="1000" fill="hold"/>
                                        <p:tgtEl>
                                          <p:spTgt spid="8196"/>
                                        </p:tgtEl>
                                        <p:attrNameLst>
                                          <p:attrName>ppt_x</p:attrName>
                                        </p:attrNameLst>
                                      </p:cBhvr>
                                      <p:tavLst>
                                        <p:tav tm="0">
                                          <p:val>
                                            <p:strVal val="#ppt_x"/>
                                          </p:val>
                                        </p:tav>
                                        <p:tav tm="100000">
                                          <p:val>
                                            <p:strVal val="#ppt_x"/>
                                          </p:val>
                                        </p:tav>
                                      </p:tavLst>
                                    </p:anim>
                                    <p:anim calcmode="lin" valueType="num">
                                      <p:cBhvr>
                                        <p:cTn id="20"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2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2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2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ipe(down)">
                                      <p:cBhvr>
                                        <p:cTn id="40" dur="20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wipe(down)">
                                      <p:cBhvr>
                                        <p:cTn id="4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A06622-CA93-831F-765A-65A0FB36F445}"/>
              </a:ext>
            </a:extLst>
          </p:cNvPr>
          <p:cNvSpPr>
            <a:spLocks noGrp="1"/>
          </p:cNvSpPr>
          <p:nvPr>
            <p:ph type="title"/>
          </p:nvPr>
        </p:nvSpPr>
        <p:spPr/>
        <p:txBody>
          <a:bodyPr/>
          <a:lstStyle/>
          <a:p>
            <a:r>
              <a:rPr lang="fr-FR" dirty="0">
                <a:solidFill>
                  <a:srgbClr val="00B050"/>
                </a:solidFill>
                <a:latin typeface="Arial" panose="020B0604020202020204" pitchFamily="34" charset="0"/>
                <a:cs typeface="Arial" panose="020B0604020202020204" pitchFamily="34" charset="0"/>
              </a:rPr>
              <a:t>ETUDE DE L’ACCIDENTOLOGIE 2023</a:t>
            </a:r>
          </a:p>
        </p:txBody>
      </p:sp>
      <p:graphicFrame>
        <p:nvGraphicFramePr>
          <p:cNvPr id="6" name="Graphique 5">
            <a:extLst>
              <a:ext uri="{FF2B5EF4-FFF2-40B4-BE49-F238E27FC236}">
                <a16:creationId xmlns:a16="http://schemas.microsoft.com/office/drawing/2014/main" id="{97E15BCA-18E9-8933-F552-18287A20E5A4}"/>
              </a:ext>
            </a:extLst>
          </p:cNvPr>
          <p:cNvGraphicFramePr>
            <a:graphicFrameLocks/>
          </p:cNvGraphicFramePr>
          <p:nvPr>
            <p:extLst>
              <p:ext uri="{D42A27DB-BD31-4B8C-83A1-F6EECF244321}">
                <p14:modId xmlns:p14="http://schemas.microsoft.com/office/powerpoint/2010/main" val="2991272843"/>
              </p:ext>
            </p:extLst>
          </p:nvPr>
        </p:nvGraphicFramePr>
        <p:xfrm>
          <a:off x="-220245" y="3768924"/>
          <a:ext cx="4731907" cy="28821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phique 6">
            <a:extLst>
              <a:ext uri="{FF2B5EF4-FFF2-40B4-BE49-F238E27FC236}">
                <a16:creationId xmlns:a16="http://schemas.microsoft.com/office/drawing/2014/main" id="{10D313EC-399F-54A2-77A5-E926779A9E8A}"/>
              </a:ext>
            </a:extLst>
          </p:cNvPr>
          <p:cNvGraphicFramePr>
            <a:graphicFrameLocks/>
          </p:cNvGraphicFramePr>
          <p:nvPr>
            <p:extLst>
              <p:ext uri="{D42A27DB-BD31-4B8C-83A1-F6EECF244321}">
                <p14:modId xmlns:p14="http://schemas.microsoft.com/office/powerpoint/2010/main" val="3093151394"/>
              </p:ext>
            </p:extLst>
          </p:nvPr>
        </p:nvGraphicFramePr>
        <p:xfrm>
          <a:off x="8079398" y="4009124"/>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a:extLst>
              <a:ext uri="{FF2B5EF4-FFF2-40B4-BE49-F238E27FC236}">
                <a16:creationId xmlns:a16="http://schemas.microsoft.com/office/drawing/2014/main" id="{F2F3015C-2A49-AA70-BBEF-915588F5631F}"/>
              </a:ext>
            </a:extLst>
          </p:cNvPr>
          <p:cNvGraphicFramePr>
            <a:graphicFrameLocks/>
          </p:cNvGraphicFramePr>
          <p:nvPr>
            <p:extLst>
              <p:ext uri="{D42A27DB-BD31-4B8C-83A1-F6EECF244321}">
                <p14:modId xmlns:p14="http://schemas.microsoft.com/office/powerpoint/2010/main" val="4109019399"/>
              </p:ext>
            </p:extLst>
          </p:nvPr>
        </p:nvGraphicFramePr>
        <p:xfrm>
          <a:off x="3453216" y="1390649"/>
          <a:ext cx="5285568" cy="32621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258648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Graphic spid="7" grpId="0">
        <p:bldAsOne/>
      </p:bldGraphic>
      <p:bldGraphic spid="10"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A06622-CA93-831F-765A-65A0FB36F445}"/>
              </a:ext>
            </a:extLst>
          </p:cNvPr>
          <p:cNvSpPr>
            <a:spLocks noGrp="1"/>
          </p:cNvSpPr>
          <p:nvPr>
            <p:ph type="title"/>
          </p:nvPr>
        </p:nvSpPr>
        <p:spPr/>
        <p:txBody>
          <a:bodyPr/>
          <a:lstStyle/>
          <a:p>
            <a:r>
              <a:rPr lang="fr-FR" dirty="0">
                <a:solidFill>
                  <a:srgbClr val="00B050"/>
                </a:solidFill>
                <a:latin typeface="Arial" panose="020B0604020202020204" pitchFamily="34" charset="0"/>
                <a:cs typeface="Arial" panose="020B0604020202020204" pitchFamily="34" charset="0"/>
              </a:rPr>
              <a:t>ETUDE DE L’ACCIDENTOLOGIE 2023</a:t>
            </a:r>
          </a:p>
        </p:txBody>
      </p:sp>
      <p:graphicFrame>
        <p:nvGraphicFramePr>
          <p:cNvPr id="8" name="Graphique 7">
            <a:extLst>
              <a:ext uri="{FF2B5EF4-FFF2-40B4-BE49-F238E27FC236}">
                <a16:creationId xmlns:a16="http://schemas.microsoft.com/office/drawing/2014/main" id="{3F3E1B6F-E195-92ED-181A-C44B2BB3FEF8}"/>
              </a:ext>
            </a:extLst>
          </p:cNvPr>
          <p:cNvGraphicFramePr>
            <a:graphicFrameLocks/>
          </p:cNvGraphicFramePr>
          <p:nvPr>
            <p:extLst>
              <p:ext uri="{D42A27DB-BD31-4B8C-83A1-F6EECF244321}">
                <p14:modId xmlns:p14="http://schemas.microsoft.com/office/powerpoint/2010/main" val="333038012"/>
              </p:ext>
            </p:extLst>
          </p:nvPr>
        </p:nvGraphicFramePr>
        <p:xfrm>
          <a:off x="192212" y="2079055"/>
          <a:ext cx="6373720" cy="43175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phique 8">
            <a:extLst>
              <a:ext uri="{FF2B5EF4-FFF2-40B4-BE49-F238E27FC236}">
                <a16:creationId xmlns:a16="http://schemas.microsoft.com/office/drawing/2014/main" id="{797A7F4F-0B37-4CD7-F35C-FBED42C8E138}"/>
              </a:ext>
            </a:extLst>
          </p:cNvPr>
          <p:cNvGraphicFramePr>
            <a:graphicFrameLocks/>
          </p:cNvGraphicFramePr>
          <p:nvPr>
            <p:extLst>
              <p:ext uri="{D42A27DB-BD31-4B8C-83A1-F6EECF244321}">
                <p14:modId xmlns:p14="http://schemas.microsoft.com/office/powerpoint/2010/main" val="2522761695"/>
              </p:ext>
            </p:extLst>
          </p:nvPr>
        </p:nvGraphicFramePr>
        <p:xfrm>
          <a:off x="6096000" y="2192152"/>
          <a:ext cx="5903788" cy="40913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41093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Graphic spid="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A06622-CA93-831F-765A-65A0FB36F445}"/>
              </a:ext>
            </a:extLst>
          </p:cNvPr>
          <p:cNvSpPr>
            <a:spLocks noGrp="1"/>
          </p:cNvSpPr>
          <p:nvPr>
            <p:ph type="title"/>
          </p:nvPr>
        </p:nvSpPr>
        <p:spPr/>
        <p:txBody>
          <a:bodyPr/>
          <a:lstStyle/>
          <a:p>
            <a:r>
              <a:rPr lang="fr-FR" dirty="0">
                <a:solidFill>
                  <a:srgbClr val="00B050"/>
                </a:solidFill>
                <a:latin typeface="Arial" panose="020B0604020202020204" pitchFamily="34" charset="0"/>
                <a:cs typeface="Arial" panose="020B0604020202020204" pitchFamily="34" charset="0"/>
              </a:rPr>
              <a:t>ETUDE DE L’ACCIDENTOLOGIE 2024</a:t>
            </a:r>
          </a:p>
        </p:txBody>
      </p:sp>
      <p:graphicFrame>
        <p:nvGraphicFramePr>
          <p:cNvPr id="3" name="Graphique 2">
            <a:extLst>
              <a:ext uri="{FF2B5EF4-FFF2-40B4-BE49-F238E27FC236}">
                <a16:creationId xmlns:a16="http://schemas.microsoft.com/office/drawing/2014/main" id="{45FA6F88-FCDC-5FDA-BBAB-6B49581A6143}"/>
              </a:ext>
            </a:extLst>
          </p:cNvPr>
          <p:cNvGraphicFramePr>
            <a:graphicFrameLocks/>
          </p:cNvGraphicFramePr>
          <p:nvPr>
            <p:extLst>
              <p:ext uri="{D42A27DB-BD31-4B8C-83A1-F6EECF244321}">
                <p14:modId xmlns:p14="http://schemas.microsoft.com/office/powerpoint/2010/main" val="1146270701"/>
              </p:ext>
            </p:extLst>
          </p:nvPr>
        </p:nvGraphicFramePr>
        <p:xfrm>
          <a:off x="-121964" y="3749675"/>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phique 5">
            <a:extLst>
              <a:ext uri="{FF2B5EF4-FFF2-40B4-BE49-F238E27FC236}">
                <a16:creationId xmlns:a16="http://schemas.microsoft.com/office/drawing/2014/main" id="{0C21578F-281D-8737-8EEE-9C57E6B584B6}"/>
              </a:ext>
            </a:extLst>
          </p:cNvPr>
          <p:cNvGraphicFramePr>
            <a:graphicFrameLocks/>
          </p:cNvGraphicFramePr>
          <p:nvPr>
            <p:extLst>
              <p:ext uri="{D42A27DB-BD31-4B8C-83A1-F6EECF244321}">
                <p14:modId xmlns:p14="http://schemas.microsoft.com/office/powerpoint/2010/main" val="1583125882"/>
              </p:ext>
            </p:extLst>
          </p:nvPr>
        </p:nvGraphicFramePr>
        <p:xfrm>
          <a:off x="7741966" y="3831984"/>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a:extLst>
              <a:ext uri="{FF2B5EF4-FFF2-40B4-BE49-F238E27FC236}">
                <a16:creationId xmlns:a16="http://schemas.microsoft.com/office/drawing/2014/main" id="{0C70DD23-66C0-A49C-9BE2-ABACA458B3CC}"/>
              </a:ext>
            </a:extLst>
          </p:cNvPr>
          <p:cNvGraphicFramePr>
            <a:graphicFrameLocks/>
          </p:cNvGraphicFramePr>
          <p:nvPr>
            <p:extLst>
              <p:ext uri="{D42A27DB-BD31-4B8C-83A1-F6EECF244321}">
                <p14:modId xmlns:p14="http://schemas.microsoft.com/office/powerpoint/2010/main" val="89857949"/>
              </p:ext>
            </p:extLst>
          </p:nvPr>
        </p:nvGraphicFramePr>
        <p:xfrm>
          <a:off x="3838876" y="1553364"/>
          <a:ext cx="4910488" cy="30763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86821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Graphic spid="6" grpId="0">
        <p:bldAsOne/>
      </p:bldGraphic>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A06622-CA93-831F-765A-65A0FB36F445}"/>
              </a:ext>
            </a:extLst>
          </p:cNvPr>
          <p:cNvSpPr>
            <a:spLocks noGrp="1"/>
          </p:cNvSpPr>
          <p:nvPr>
            <p:ph type="title"/>
          </p:nvPr>
        </p:nvSpPr>
        <p:spPr/>
        <p:txBody>
          <a:bodyPr/>
          <a:lstStyle/>
          <a:p>
            <a:r>
              <a:rPr lang="fr-FR" dirty="0">
                <a:solidFill>
                  <a:srgbClr val="00B050"/>
                </a:solidFill>
                <a:latin typeface="Arial" panose="020B0604020202020204" pitchFamily="34" charset="0"/>
                <a:cs typeface="Arial" panose="020B0604020202020204" pitchFamily="34" charset="0"/>
              </a:rPr>
              <a:t>ETUDE DE L’ACCIDENTOLOGIE 2024</a:t>
            </a:r>
          </a:p>
        </p:txBody>
      </p:sp>
      <p:graphicFrame>
        <p:nvGraphicFramePr>
          <p:cNvPr id="4" name="Graphique 3">
            <a:extLst>
              <a:ext uri="{FF2B5EF4-FFF2-40B4-BE49-F238E27FC236}">
                <a16:creationId xmlns:a16="http://schemas.microsoft.com/office/drawing/2014/main" id="{DBA38ACA-6638-FF40-F0E1-2FA48AF475F1}"/>
              </a:ext>
            </a:extLst>
          </p:cNvPr>
          <p:cNvGraphicFramePr>
            <a:graphicFrameLocks/>
          </p:cNvGraphicFramePr>
          <p:nvPr>
            <p:extLst>
              <p:ext uri="{D42A27DB-BD31-4B8C-83A1-F6EECF244321}">
                <p14:modId xmlns:p14="http://schemas.microsoft.com/office/powerpoint/2010/main" val="344337436"/>
              </p:ext>
            </p:extLst>
          </p:nvPr>
        </p:nvGraphicFramePr>
        <p:xfrm>
          <a:off x="838200" y="2427530"/>
          <a:ext cx="5042837" cy="35786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phique 4">
            <a:extLst>
              <a:ext uri="{FF2B5EF4-FFF2-40B4-BE49-F238E27FC236}">
                <a16:creationId xmlns:a16="http://schemas.microsoft.com/office/drawing/2014/main" id="{362C8597-7374-55FA-8AA7-C212979B44B4}"/>
              </a:ext>
            </a:extLst>
          </p:cNvPr>
          <p:cNvGraphicFramePr>
            <a:graphicFrameLocks/>
          </p:cNvGraphicFramePr>
          <p:nvPr>
            <p:extLst>
              <p:ext uri="{D42A27DB-BD31-4B8C-83A1-F6EECF244321}">
                <p14:modId xmlns:p14="http://schemas.microsoft.com/office/powerpoint/2010/main" val="163304151"/>
              </p:ext>
            </p:extLst>
          </p:nvPr>
        </p:nvGraphicFramePr>
        <p:xfrm>
          <a:off x="6993556" y="2427530"/>
          <a:ext cx="5042837" cy="35786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0503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A06622-CA93-831F-765A-65A0FB36F445}"/>
              </a:ext>
            </a:extLst>
          </p:cNvPr>
          <p:cNvSpPr>
            <a:spLocks noGrp="1"/>
          </p:cNvSpPr>
          <p:nvPr>
            <p:ph type="title"/>
          </p:nvPr>
        </p:nvSpPr>
        <p:spPr/>
        <p:txBody>
          <a:bodyPr/>
          <a:lstStyle/>
          <a:p>
            <a:r>
              <a:rPr lang="fr-FR" dirty="0">
                <a:solidFill>
                  <a:srgbClr val="00B050"/>
                </a:solidFill>
                <a:latin typeface="Arial" panose="020B0604020202020204" pitchFamily="34" charset="0"/>
                <a:cs typeface="Arial" panose="020B0604020202020204" pitchFamily="34" charset="0"/>
              </a:rPr>
              <a:t>CAUSES DES CHUTES A VELO</a:t>
            </a:r>
          </a:p>
        </p:txBody>
      </p:sp>
      <p:sp>
        <p:nvSpPr>
          <p:cNvPr id="3" name="Espace réservé du contenu 2">
            <a:extLst>
              <a:ext uri="{FF2B5EF4-FFF2-40B4-BE49-F238E27FC236}">
                <a16:creationId xmlns:a16="http://schemas.microsoft.com/office/drawing/2014/main" id="{1F978845-DAFF-1B10-A140-7B54041A40CA}"/>
              </a:ext>
            </a:extLst>
          </p:cNvPr>
          <p:cNvSpPr>
            <a:spLocks noGrp="1"/>
          </p:cNvSpPr>
          <p:nvPr>
            <p:ph idx="1"/>
          </p:nvPr>
        </p:nvSpPr>
        <p:spPr>
          <a:xfrm>
            <a:off x="838200" y="1693862"/>
            <a:ext cx="10515600" cy="5095123"/>
          </a:xfrm>
        </p:spPr>
        <p:txBody>
          <a:bodyPr>
            <a:noAutofit/>
          </a:bodyPr>
          <a:lstStyle/>
          <a:p>
            <a:pPr>
              <a:lnSpc>
                <a:spcPct val="150000"/>
              </a:lnSpc>
              <a:buFont typeface="Wingdings" panose="05000000000000000000" pitchFamily="2" charset="2"/>
              <a:buChar char="ü"/>
            </a:pPr>
            <a:r>
              <a:rPr lang="fr-FR" sz="2400" dirty="0">
                <a:latin typeface="Arial" panose="020B0604020202020204" pitchFamily="34" charset="0"/>
                <a:cs typeface="Arial" panose="020B0604020202020204" pitchFamily="34" charset="0"/>
              </a:rPr>
              <a:t> Le malaise : cardiaque, vagal ou glycémique</a:t>
            </a:r>
          </a:p>
          <a:p>
            <a:pPr>
              <a:lnSpc>
                <a:spcPct val="150000"/>
              </a:lnSpc>
              <a:buFont typeface="Wingdings" panose="05000000000000000000" pitchFamily="2" charset="2"/>
              <a:buChar char="ü"/>
            </a:pPr>
            <a:r>
              <a:rPr lang="fr-FR" sz="2400" dirty="0">
                <a:latin typeface="Arial" panose="020B0604020202020204" pitchFamily="34" charset="0"/>
                <a:cs typeface="Arial" panose="020B0604020202020204" pitchFamily="34" charset="0"/>
              </a:rPr>
              <a:t> L’état de la chaussée : revêtement, surépaisseur de route, gravillons, trottoir, bandes blanches glissantes.</a:t>
            </a:r>
          </a:p>
          <a:p>
            <a:pPr>
              <a:lnSpc>
                <a:spcPct val="150000"/>
              </a:lnSpc>
              <a:buFont typeface="Wingdings" panose="05000000000000000000" pitchFamily="2" charset="2"/>
              <a:buChar char="ü"/>
            </a:pPr>
            <a:r>
              <a:rPr lang="fr-FR" sz="2400" dirty="0">
                <a:latin typeface="Arial" panose="020B0604020202020204" pitchFamily="34" charset="0"/>
                <a:cs typeface="Arial" panose="020B0604020202020204" pitchFamily="34" charset="0"/>
              </a:rPr>
              <a:t> La météo : pluie, froid, vent, chaleur.</a:t>
            </a:r>
          </a:p>
          <a:p>
            <a:pPr>
              <a:lnSpc>
                <a:spcPct val="150000"/>
              </a:lnSpc>
              <a:buFont typeface="Wingdings" panose="05000000000000000000" pitchFamily="2" charset="2"/>
              <a:buChar char="ü"/>
            </a:pPr>
            <a:r>
              <a:rPr lang="fr-FR" sz="2400" dirty="0">
                <a:latin typeface="Arial" panose="020B0604020202020204" pitchFamily="34" charset="0"/>
                <a:cs typeface="Arial" panose="020B0604020202020204" pitchFamily="34" charset="0"/>
              </a:rPr>
              <a:t> Les usagers de la route (automobilistes, poids-lourds, motos…) qui n’apprécient pas votre vitesse.</a:t>
            </a:r>
          </a:p>
          <a:p>
            <a:pPr>
              <a:lnSpc>
                <a:spcPct val="150000"/>
              </a:lnSpc>
              <a:buFont typeface="Wingdings" panose="05000000000000000000" pitchFamily="2" charset="2"/>
              <a:buChar char="ü"/>
            </a:pPr>
            <a:r>
              <a:rPr lang="fr-FR" sz="2400" dirty="0">
                <a:latin typeface="Arial" panose="020B0604020202020204" pitchFamily="34" charset="0"/>
                <a:cs typeface="Arial" panose="020B0604020202020204" pitchFamily="34" charset="0"/>
              </a:rPr>
              <a:t> La fatigue physique ou mentale.</a:t>
            </a:r>
          </a:p>
          <a:p>
            <a:pPr>
              <a:lnSpc>
                <a:spcPct val="150000"/>
              </a:lnSpc>
              <a:buFont typeface="Wingdings" panose="05000000000000000000" pitchFamily="2" charset="2"/>
              <a:buChar char="ü"/>
            </a:pPr>
            <a:r>
              <a:rPr lang="fr-FR" sz="2400" dirty="0">
                <a:latin typeface="Arial" panose="020B0604020202020204" pitchFamily="34" charset="0"/>
                <a:cs typeface="Arial" panose="020B0604020202020204" pitchFamily="34" charset="0"/>
              </a:rPr>
              <a:t> L’inattention.</a:t>
            </a:r>
          </a:p>
          <a:p>
            <a:pPr>
              <a:lnSpc>
                <a:spcPct val="150000"/>
              </a:lnSpc>
              <a:buFont typeface="Wingdings" panose="05000000000000000000" pitchFamily="2" charset="2"/>
              <a:buChar char="ü"/>
            </a:pPr>
            <a:endParaRPr lang="fr-FR" sz="2400" dirty="0">
              <a:latin typeface="Arial" panose="020B0604020202020204" pitchFamily="34" charset="0"/>
              <a:cs typeface="Arial" panose="020B0604020202020204" pitchFamily="34" charset="0"/>
            </a:endParaRPr>
          </a:p>
        </p:txBody>
      </p:sp>
      <p:grpSp>
        <p:nvGrpSpPr>
          <p:cNvPr id="6" name="Groupe 5">
            <a:extLst>
              <a:ext uri="{FF2B5EF4-FFF2-40B4-BE49-F238E27FC236}">
                <a16:creationId xmlns:a16="http://schemas.microsoft.com/office/drawing/2014/main" id="{54D30449-AFF1-4DC7-86FC-1BD89595F112}"/>
              </a:ext>
            </a:extLst>
          </p:cNvPr>
          <p:cNvGrpSpPr/>
          <p:nvPr/>
        </p:nvGrpSpPr>
        <p:grpSpPr>
          <a:xfrm>
            <a:off x="5887558" y="1387694"/>
            <a:ext cx="6304442" cy="5274115"/>
            <a:chOff x="5989179" y="1354138"/>
            <a:chExt cx="6304442" cy="5274115"/>
          </a:xfrm>
        </p:grpSpPr>
        <p:pic>
          <p:nvPicPr>
            <p:cNvPr id="6146" name="Picture 2" descr="Alerte météo ! - Cirque de Navacelles Grand Site de France">
              <a:extLst>
                <a:ext uri="{FF2B5EF4-FFF2-40B4-BE49-F238E27FC236}">
                  <a16:creationId xmlns:a16="http://schemas.microsoft.com/office/drawing/2014/main" id="{259462EA-1474-3791-AB0C-4AA92CC95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404" y="3110530"/>
              <a:ext cx="2397126" cy="132556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Vertiges et ostéopathie | Articles">
              <a:extLst>
                <a:ext uri="{FF2B5EF4-FFF2-40B4-BE49-F238E27FC236}">
                  <a16:creationId xmlns:a16="http://schemas.microsoft.com/office/drawing/2014/main" id="{A8F79C33-44A2-621A-A103-31F36BB5A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5517" y="1354138"/>
              <a:ext cx="1294999" cy="102089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Boutique La Tête dans les Nuages : Centre CAP3000">
              <a:extLst>
                <a:ext uri="{FF2B5EF4-FFF2-40B4-BE49-F238E27FC236}">
                  <a16:creationId xmlns:a16="http://schemas.microsoft.com/office/drawing/2014/main" id="{8771035F-7C90-5FDD-3EEE-AECB35C286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9179" y="5574166"/>
              <a:ext cx="1878788" cy="105408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Signalisation de Travaux Temporaires Panneaux de Travaux Temporaires Panneau classique - 1">
              <a:extLst>
                <a:ext uri="{FF2B5EF4-FFF2-40B4-BE49-F238E27FC236}">
                  <a16:creationId xmlns:a16="http://schemas.microsoft.com/office/drawing/2014/main" id="{453E420D-6732-1CCD-E5B4-80A82333D2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0516" y="2311437"/>
              <a:ext cx="1442486" cy="1442486"/>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Les autres usagers de la route">
              <a:extLst>
                <a:ext uri="{FF2B5EF4-FFF2-40B4-BE49-F238E27FC236}">
                  <a16:creationId xmlns:a16="http://schemas.microsoft.com/office/drawing/2014/main" id="{A8D82D64-88B2-BA5B-81C1-19C8C0CF2C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7259" y="4779931"/>
              <a:ext cx="2576362" cy="1447862"/>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HONDA VFR 800 Fi (1999 à 2001)- Votre essai Maxitest - Moto Station">
              <a:extLst>
                <a:ext uri="{FF2B5EF4-FFF2-40B4-BE49-F238E27FC236}">
                  <a16:creationId xmlns:a16="http://schemas.microsoft.com/office/drawing/2014/main" id="{55632CA4-DCCC-C475-F38A-B21179A931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17351" y="4919012"/>
              <a:ext cx="1493532" cy="116969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374129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circle(in)">
                                      <p:cBhvr>
                                        <p:cTn id="20" dur="1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circle(in)">
                                      <p:cBhvr>
                                        <p:cTn id="25" dur="1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circle(in)">
                                      <p:cBhvr>
                                        <p:cTn id="30" dur="1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circle(in)">
                                      <p:cBhvr>
                                        <p:cTn id="35" dur="1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circle(in)">
                                      <p:cBhvr>
                                        <p:cTn id="40" dur="1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circle(in)">
                                      <p:cBhvr>
                                        <p:cTn id="45" dur="1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TotalTime>
  <Words>720</Words>
  <Application>Microsoft Office PowerPoint</Application>
  <PresentationFormat>Grand écran</PresentationFormat>
  <Paragraphs>108</Paragraphs>
  <Slides>16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Calibri</vt:lpstr>
      <vt:lpstr>Calibri Light</vt:lpstr>
      <vt:lpstr>Wingdings</vt:lpstr>
      <vt:lpstr>Thème Office</vt:lpstr>
      <vt:lpstr>Présentation PowerPoint</vt:lpstr>
      <vt:lpstr>MA PRESENTATION</vt:lpstr>
      <vt:lpstr>LA SECURITE EN VELO</vt:lpstr>
      <vt:lpstr>SOMMAIRE</vt:lpstr>
      <vt:lpstr>ETUDE DE L’ACCIDENTOLOGIE 2023</vt:lpstr>
      <vt:lpstr>ETUDE DE L’ACCIDENTOLOGIE 2023</vt:lpstr>
      <vt:lpstr>ETUDE DE L’ACCIDENTOLOGIE 2024</vt:lpstr>
      <vt:lpstr>ETUDE DE L’ACCIDENTOLOGIE 2024</vt:lpstr>
      <vt:lpstr>CAUSES DES CHUTES A VELO</vt:lpstr>
      <vt:lpstr>CODE DE LA ROUTE</vt:lpstr>
      <vt:lpstr>ROULER EN SECURITE</vt:lpstr>
      <vt:lpstr>ROULER EN SECURITE</vt:lpstr>
      <vt:lpstr>BONNES PRATIQUES</vt:lpstr>
      <vt:lpstr>L’APTITUDE MEDICALE</vt:lpstr>
      <vt:lpstr>LES FORMATIONS</vt:lpstr>
      <vt:lpstr>MERCI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Frederic et Magali Godard</dc:creator>
  <cp:lastModifiedBy>Frederic et Magali Godard</cp:lastModifiedBy>
  <cp:revision>17</cp:revision>
  <dcterms:created xsi:type="dcterms:W3CDTF">2024-03-12T17:57:52Z</dcterms:created>
  <dcterms:modified xsi:type="dcterms:W3CDTF">2024-03-14T20:08:47Z</dcterms:modified>
</cp:coreProperties>
</file>